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Playfair Display"/>
      <p:regular r:id="rId42"/>
      <p:bold r:id="rId43"/>
      <p:italic r:id="rId44"/>
      <p:boldItalic r:id="rId45"/>
    </p:embeddedFont>
    <p:embeddedFont>
      <p:font typeface="Lobster"/>
      <p:regular r:id="rId46"/>
    </p:embeddedFont>
    <p:embeddedFont>
      <p:font typeface="Montserrat"/>
      <p:regular r:id="rId47"/>
      <p:bold r:id="rId48"/>
      <p:italic r:id="rId49"/>
      <p:boldItalic r:id="rId50"/>
    </p:embeddedFont>
    <p:embeddedFont>
      <p:font typeface="Oswald"/>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PlayfairDisplay-regular.fntdata"/><Relationship Id="rId41" Type="http://schemas.openxmlformats.org/officeDocument/2006/relationships/slide" Target="slides/slide36.xml"/><Relationship Id="rId44" Type="http://schemas.openxmlformats.org/officeDocument/2006/relationships/font" Target="fonts/PlayfairDisplay-italic.fntdata"/><Relationship Id="rId43" Type="http://schemas.openxmlformats.org/officeDocument/2006/relationships/font" Target="fonts/PlayfairDisplay-bold.fntdata"/><Relationship Id="rId46" Type="http://schemas.openxmlformats.org/officeDocument/2006/relationships/font" Target="fonts/Lobster-regular.fntdata"/><Relationship Id="rId45" Type="http://schemas.openxmlformats.org/officeDocument/2006/relationships/font" Target="fonts/PlayfairDispl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bold.fntdata"/><Relationship Id="rId47" Type="http://schemas.openxmlformats.org/officeDocument/2006/relationships/font" Target="fonts/Montserrat-regular.fntdata"/><Relationship Id="rId49"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swald-regular.fntdata"/><Relationship Id="rId50" Type="http://schemas.openxmlformats.org/officeDocument/2006/relationships/font" Target="fonts/Montserrat-boldItalic.fntdata"/><Relationship Id="rId52" Type="http://schemas.openxmlformats.org/officeDocument/2006/relationships/font" Target="fonts/Oswa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13cc72a9d0b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13cc72a9d0b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3d15b0d4e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3d15b0d4e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f4826ee2c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f4826ee2c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f4826ee2c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f4826ee2c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4826ee2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4826ee2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3cc72a9d0b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3cc72a9d0b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3cc72a9d0b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3cc72a9d0b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d4ae0ab4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3d4ae0ab4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3d4ae0ab4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3d4ae0ab4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3d4ae0ab4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3d4ae0ab4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3d4ae0ab4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3d4ae0ab4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3cc72a9d0b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3cc72a9d0b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3d4ae0ab4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3d4ae0ab4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3d447e6d9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3d447e6d9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3d447e6d9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3d447e6d9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3d4ae0ab4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3d4ae0ab4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d4ae0ab4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3d4ae0ab4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3c56b00c0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3c56b00c0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6f972163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6f97216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c6f972163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c6f97216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c6f972163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c6f97216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c6f972163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c6f97216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3d15b0d4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3d15b0d4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c6f972163_0_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c6f97216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c6f972163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c6f97216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3cc72a9d0b_2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3cc72a9d0b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3d447e6d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3d447e6d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3d447e6d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3d447e6d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3cab32c8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3cab32c8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3d4ae0ab4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3d4ae0ab4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3d15b0d4e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3d15b0d4e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6f97216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6f9721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3cc72a9d0b_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3cc72a9d0b_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f4826ee2c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f4826ee2c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f4826ee2c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f4826ee2c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f4826ee2c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f4826ee2c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1600"/>
              </a:spcBef>
              <a:spcAft>
                <a:spcPts val="0"/>
              </a:spcAft>
              <a:buSzPts val="1400"/>
              <a:buChar char="○"/>
              <a:defRPr>
                <a:highlight>
                  <a:schemeClr val="dk1"/>
                </a:highlight>
              </a:defRPr>
            </a:lvl2pPr>
            <a:lvl3pPr indent="-317500" lvl="2" marL="1371600" algn="ctr">
              <a:spcBef>
                <a:spcPts val="1600"/>
              </a:spcBef>
              <a:spcAft>
                <a:spcPts val="0"/>
              </a:spcAft>
              <a:buSzPts val="1400"/>
              <a:buChar char="■"/>
              <a:defRPr>
                <a:highlight>
                  <a:schemeClr val="dk1"/>
                </a:highlight>
              </a:defRPr>
            </a:lvl3pPr>
            <a:lvl4pPr indent="-317500" lvl="3" marL="1828800" algn="ctr">
              <a:spcBef>
                <a:spcPts val="1600"/>
              </a:spcBef>
              <a:spcAft>
                <a:spcPts val="0"/>
              </a:spcAft>
              <a:buSzPts val="1400"/>
              <a:buChar char="●"/>
              <a:defRPr>
                <a:highlight>
                  <a:schemeClr val="dk1"/>
                </a:highlight>
              </a:defRPr>
            </a:lvl4pPr>
            <a:lvl5pPr indent="-317500" lvl="4" marL="2286000" algn="ctr">
              <a:spcBef>
                <a:spcPts val="1600"/>
              </a:spcBef>
              <a:spcAft>
                <a:spcPts val="0"/>
              </a:spcAft>
              <a:buSzPts val="1400"/>
              <a:buChar char="○"/>
              <a:defRPr>
                <a:highlight>
                  <a:schemeClr val="dk1"/>
                </a:highlight>
              </a:defRPr>
            </a:lvl5pPr>
            <a:lvl6pPr indent="-317500" lvl="5" marL="2743200" algn="ctr">
              <a:spcBef>
                <a:spcPts val="1600"/>
              </a:spcBef>
              <a:spcAft>
                <a:spcPts val="0"/>
              </a:spcAft>
              <a:buSzPts val="1400"/>
              <a:buChar char="■"/>
              <a:defRPr>
                <a:highlight>
                  <a:schemeClr val="dk1"/>
                </a:highlight>
              </a:defRPr>
            </a:lvl6pPr>
            <a:lvl7pPr indent="-317500" lvl="6" marL="3200400" algn="ctr">
              <a:spcBef>
                <a:spcPts val="1600"/>
              </a:spcBef>
              <a:spcAft>
                <a:spcPts val="0"/>
              </a:spcAft>
              <a:buSzPts val="1400"/>
              <a:buChar char="●"/>
              <a:defRPr>
                <a:highlight>
                  <a:schemeClr val="dk1"/>
                </a:highlight>
              </a:defRPr>
            </a:lvl7pPr>
            <a:lvl8pPr indent="-317500" lvl="7" marL="3657600" algn="ctr">
              <a:spcBef>
                <a:spcPts val="1600"/>
              </a:spcBef>
              <a:spcAft>
                <a:spcPts val="0"/>
              </a:spcAft>
              <a:buSzPts val="1400"/>
              <a:buChar char="○"/>
              <a:defRPr>
                <a:highlight>
                  <a:schemeClr val="dk1"/>
                </a:highlight>
              </a:defRPr>
            </a:lvl8pPr>
            <a:lvl9pPr indent="-317500" lvl="8" marL="4114800" algn="ctr">
              <a:spcBef>
                <a:spcPts val="1600"/>
              </a:spcBef>
              <a:spcAft>
                <a:spcPts val="160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highlight>
                  <a:schemeClr val="lt1"/>
                </a:highlight>
              </a:defRPr>
            </a:lvl1pPr>
            <a:lvl2pPr indent="-317500" lvl="1" marL="914400">
              <a:spcBef>
                <a:spcPts val="1600"/>
              </a:spcBef>
              <a:spcAft>
                <a:spcPts val="0"/>
              </a:spcAft>
              <a:buSzPts val="1400"/>
              <a:buChar char="○"/>
              <a:defRPr>
                <a:highlight>
                  <a:schemeClr val="lt1"/>
                </a:highlight>
              </a:defRPr>
            </a:lvl2pPr>
            <a:lvl3pPr indent="-317500" lvl="2" marL="1371600">
              <a:spcBef>
                <a:spcPts val="1600"/>
              </a:spcBef>
              <a:spcAft>
                <a:spcPts val="0"/>
              </a:spcAft>
              <a:buSzPts val="1400"/>
              <a:buChar char="■"/>
              <a:defRPr>
                <a:highlight>
                  <a:schemeClr val="lt1"/>
                </a:highlight>
              </a:defRPr>
            </a:lvl3pPr>
            <a:lvl4pPr indent="-317500" lvl="3" marL="1828800">
              <a:spcBef>
                <a:spcPts val="1600"/>
              </a:spcBef>
              <a:spcAft>
                <a:spcPts val="0"/>
              </a:spcAft>
              <a:buSzPts val="1400"/>
              <a:buChar char="●"/>
              <a:defRPr>
                <a:highlight>
                  <a:schemeClr val="lt1"/>
                </a:highlight>
              </a:defRPr>
            </a:lvl4pPr>
            <a:lvl5pPr indent="-317500" lvl="4" marL="2286000">
              <a:spcBef>
                <a:spcPts val="1600"/>
              </a:spcBef>
              <a:spcAft>
                <a:spcPts val="0"/>
              </a:spcAft>
              <a:buSzPts val="1400"/>
              <a:buChar char="○"/>
              <a:defRPr>
                <a:highlight>
                  <a:schemeClr val="lt1"/>
                </a:highlight>
              </a:defRPr>
            </a:lvl5pPr>
            <a:lvl6pPr indent="-317500" lvl="5" marL="2743200">
              <a:spcBef>
                <a:spcPts val="1600"/>
              </a:spcBef>
              <a:spcAft>
                <a:spcPts val="0"/>
              </a:spcAft>
              <a:buSzPts val="1400"/>
              <a:buChar char="■"/>
              <a:defRPr>
                <a:highlight>
                  <a:schemeClr val="lt1"/>
                </a:highlight>
              </a:defRPr>
            </a:lvl6pPr>
            <a:lvl7pPr indent="-317500" lvl="6" marL="3200400">
              <a:spcBef>
                <a:spcPts val="1600"/>
              </a:spcBef>
              <a:spcAft>
                <a:spcPts val="0"/>
              </a:spcAft>
              <a:buSzPts val="1400"/>
              <a:buChar char="●"/>
              <a:defRPr>
                <a:highlight>
                  <a:schemeClr val="lt1"/>
                </a:highlight>
              </a:defRPr>
            </a:lvl7pPr>
            <a:lvl8pPr indent="-317500" lvl="7" marL="3657600">
              <a:spcBef>
                <a:spcPts val="1600"/>
              </a:spcBef>
              <a:spcAft>
                <a:spcPts val="0"/>
              </a:spcAft>
              <a:buSzPts val="1400"/>
              <a:buChar char="○"/>
              <a:defRPr>
                <a:highlight>
                  <a:schemeClr val="lt1"/>
                </a:highlight>
              </a:defRPr>
            </a:lvl8pPr>
            <a:lvl9pPr indent="-317500" lvl="8" marL="4114800">
              <a:spcBef>
                <a:spcPts val="1600"/>
              </a:spcBef>
              <a:spcAft>
                <a:spcPts val="160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7.pn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3.jp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3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32.png"/><Relationship Id="rId5" Type="http://schemas.openxmlformats.org/officeDocument/2006/relationships/image" Target="../media/image3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1.jpg"/><Relationship Id="rId4" Type="http://schemas.openxmlformats.org/officeDocument/2006/relationships/image" Target="../media/image37.png"/><Relationship Id="rId5"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1.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6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4.jp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9.jp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9.jp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6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47.png"/><Relationship Id="rId4" Type="http://schemas.openxmlformats.org/officeDocument/2006/relationships/image" Target="../media/image48.jpg"/><Relationship Id="rId5" Type="http://schemas.openxmlformats.org/officeDocument/2006/relationships/image" Target="../media/image4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46.jpg"/><Relationship Id="rId4" Type="http://schemas.openxmlformats.org/officeDocument/2006/relationships/image" Target="../media/image6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51.jpg"/><Relationship Id="rId4" Type="http://schemas.openxmlformats.org/officeDocument/2006/relationships/image" Target="../media/image49.jpg"/><Relationship Id="rId5"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16.png"/><Relationship Id="rId5" Type="http://schemas.openxmlformats.org/officeDocument/2006/relationships/image" Target="../media/image1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64.jpg"/><Relationship Id="rId4" Type="http://schemas.openxmlformats.org/officeDocument/2006/relationships/image" Target="../media/image5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54.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52.jpg"/><Relationship Id="rId4" Type="http://schemas.openxmlformats.org/officeDocument/2006/relationships/image" Target="../media/image6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5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5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59.jpg"/><Relationship Id="rId4" Type="http://schemas.openxmlformats.org/officeDocument/2006/relationships/image" Target="../media/image4.png"/><Relationship Id="rId10" Type="http://schemas.openxmlformats.org/officeDocument/2006/relationships/hyperlink" Target="http://images.clipartpanda.com/hiking-clipart-hike.gif" TargetMode="External"/><Relationship Id="rId9" Type="http://schemas.openxmlformats.org/officeDocument/2006/relationships/hyperlink" Target="https://github.com/jamdmmsfreese/csd-310" TargetMode="External"/><Relationship Id="rId5" Type="http://schemas.openxmlformats.org/officeDocument/2006/relationships/hyperlink" Target="https://github.com/AnotherByte/csd-310" TargetMode="External"/><Relationship Id="rId6" Type="http://schemas.openxmlformats.org/officeDocument/2006/relationships/hyperlink" Target="https://github.com/BrianGossett/csd-310.git" TargetMode="External"/><Relationship Id="rId7" Type="http://schemas.openxmlformats.org/officeDocument/2006/relationships/hyperlink" Target="https://github.com/passamani15/csd-310/tree/main/csd-310-1/" TargetMode="External"/><Relationship Id="rId8" Type="http://schemas.openxmlformats.org/officeDocument/2006/relationships/hyperlink" Target="https://github.com/ChristeenS/csd-310/tree/main/module_10"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5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2.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image" Target="../media/image62.jp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 name="Shape 57"/>
        <p:cNvGrpSpPr/>
        <p:nvPr/>
      </p:nvGrpSpPr>
      <p:grpSpPr>
        <a:xfrm>
          <a:off x="0" y="0"/>
          <a:ext cx="0" cy="0"/>
          <a:chOff x="0" y="0"/>
          <a:chExt cx="0" cy="0"/>
        </a:xfrm>
      </p:grpSpPr>
      <p:sp>
        <p:nvSpPr>
          <p:cNvPr id="58" name="Google Shape;58;p13"/>
          <p:cNvSpPr txBox="1"/>
          <p:nvPr/>
        </p:nvSpPr>
        <p:spPr>
          <a:xfrm>
            <a:off x="3164975" y="300725"/>
            <a:ext cx="235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59" name="Google Shape;59;p13"/>
          <p:cNvSpPr txBox="1"/>
          <p:nvPr/>
        </p:nvSpPr>
        <p:spPr>
          <a:xfrm>
            <a:off x="2104500" y="1805575"/>
            <a:ext cx="4935000" cy="846600"/>
          </a:xfrm>
          <a:prstGeom prst="rect">
            <a:avLst/>
          </a:prstGeom>
          <a:noFill/>
          <a:ln>
            <a:noFill/>
          </a:ln>
        </p:spPr>
        <p:txBody>
          <a:bodyPr anchorCtr="0" anchor="t" bIns="91425" lIns="0" spcFirstLastPara="1" rIns="91425" wrap="square" tIns="91425">
            <a:spAutoFit/>
          </a:bodyPr>
          <a:lstStyle/>
          <a:p>
            <a:pPr indent="0" lvl="0" marL="0" rtl="0" algn="ctr">
              <a:spcBef>
                <a:spcPts val="0"/>
              </a:spcBef>
              <a:spcAft>
                <a:spcPts val="0"/>
              </a:spcAft>
              <a:buNone/>
            </a:pPr>
            <a:r>
              <a:t/>
            </a:r>
            <a:endParaRPr sz="4300"/>
          </a:p>
        </p:txBody>
      </p:sp>
      <p:sp>
        <p:nvSpPr>
          <p:cNvPr id="60" name="Google Shape;60;p13"/>
          <p:cNvSpPr txBox="1"/>
          <p:nvPr/>
        </p:nvSpPr>
        <p:spPr>
          <a:xfrm>
            <a:off x="2319000" y="413800"/>
            <a:ext cx="45060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800">
                <a:solidFill>
                  <a:schemeClr val="accent1"/>
                </a:solidFill>
                <a:latin typeface="Oswald"/>
                <a:ea typeface="Oswald"/>
                <a:cs typeface="Oswald"/>
                <a:sym typeface="Oswald"/>
              </a:rPr>
              <a:t>The </a:t>
            </a:r>
            <a:endParaRPr sz="4800">
              <a:solidFill>
                <a:schemeClr val="accent1"/>
              </a:solidFill>
              <a:latin typeface="Oswald"/>
              <a:ea typeface="Oswald"/>
              <a:cs typeface="Oswald"/>
              <a:sym typeface="Oswald"/>
            </a:endParaRPr>
          </a:p>
          <a:p>
            <a:pPr indent="0" lvl="0" marL="0" rtl="0" algn="ctr">
              <a:spcBef>
                <a:spcPts val="0"/>
              </a:spcBef>
              <a:spcAft>
                <a:spcPts val="0"/>
              </a:spcAft>
              <a:buNone/>
            </a:pPr>
            <a:r>
              <a:rPr lang="en" sz="4800">
                <a:solidFill>
                  <a:schemeClr val="accent1"/>
                </a:solidFill>
                <a:latin typeface="Oswald"/>
                <a:ea typeface="Oswald"/>
                <a:cs typeface="Oswald"/>
                <a:sym typeface="Oswald"/>
              </a:rPr>
              <a:t>Outlanders</a:t>
            </a:r>
            <a:endParaRPr sz="4800">
              <a:solidFill>
                <a:schemeClr val="accent1"/>
              </a:solidFill>
              <a:latin typeface="Oswald"/>
              <a:ea typeface="Oswald"/>
              <a:cs typeface="Oswald"/>
              <a:sym typeface="Oswald"/>
            </a:endParaRPr>
          </a:p>
        </p:txBody>
      </p:sp>
      <p:sp>
        <p:nvSpPr>
          <p:cNvPr id="61" name="Google Shape;61;p13"/>
          <p:cNvSpPr txBox="1"/>
          <p:nvPr/>
        </p:nvSpPr>
        <p:spPr>
          <a:xfrm>
            <a:off x="99500" y="4768450"/>
            <a:ext cx="30000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i="1" lang="en" sz="700">
                <a:solidFill>
                  <a:schemeClr val="dk2"/>
                </a:solidFill>
                <a:latin typeface="Playfair Display"/>
                <a:ea typeface="Playfair Display"/>
                <a:cs typeface="Playfair Display"/>
                <a:sym typeface="Playfair Display"/>
              </a:rPr>
              <a:t>Backgrounds taken from</a:t>
            </a:r>
            <a:r>
              <a:rPr lang="en" sz="700">
                <a:solidFill>
                  <a:schemeClr val="dk2"/>
                </a:solidFill>
              </a:rPr>
              <a:t> </a:t>
            </a:r>
            <a:r>
              <a:rPr i="1" lang="en" sz="700">
                <a:solidFill>
                  <a:schemeClr val="dk2"/>
                </a:solidFill>
                <a:latin typeface="Playfair Display"/>
                <a:ea typeface="Playfair Display"/>
                <a:cs typeface="Playfair Display"/>
                <a:sym typeface="Playfair Display"/>
              </a:rPr>
              <a:t>https://www.googleimagesearch.com/</a:t>
            </a:r>
            <a:endParaRPr i="1" sz="700">
              <a:solidFill>
                <a:schemeClr val="dk2"/>
              </a:solidFill>
              <a:latin typeface="Playfair Display"/>
              <a:ea typeface="Playfair Display"/>
              <a:cs typeface="Playfair Display"/>
              <a:sym typeface="Playfair Display"/>
            </a:endParaRPr>
          </a:p>
        </p:txBody>
      </p:sp>
      <p:sp>
        <p:nvSpPr>
          <p:cNvPr id="62" name="Google Shape;62;p1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nvSpPr>
        <p:spPr>
          <a:xfrm>
            <a:off x="383100" y="159050"/>
            <a:ext cx="3876600" cy="105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500">
                <a:latin typeface="Lobster"/>
                <a:ea typeface="Lobster"/>
                <a:cs typeface="Lobster"/>
                <a:sym typeface="Lobster"/>
              </a:rPr>
              <a:t>Behind the Organization</a:t>
            </a:r>
            <a:endParaRPr b="1" sz="2500">
              <a:latin typeface="Lobster"/>
              <a:ea typeface="Lobster"/>
              <a:cs typeface="Lobster"/>
              <a:sym typeface="Lobster"/>
            </a:endParaRPr>
          </a:p>
          <a:p>
            <a:pPr indent="0" lvl="0" marL="0" rtl="0" algn="l">
              <a:lnSpc>
                <a:spcPct val="150000"/>
              </a:lnSpc>
              <a:spcBef>
                <a:spcPts val="0"/>
              </a:spcBef>
              <a:spcAft>
                <a:spcPts val="0"/>
              </a:spcAft>
              <a:buNone/>
            </a:pPr>
            <a:r>
              <a:rPr lang="en" sz="1900"/>
              <a:t>Owners</a:t>
            </a:r>
            <a:endParaRPr sz="1900"/>
          </a:p>
        </p:txBody>
      </p:sp>
      <p:sp>
        <p:nvSpPr>
          <p:cNvPr id="156" name="Google Shape;156;p22"/>
          <p:cNvSpPr txBox="1"/>
          <p:nvPr/>
        </p:nvSpPr>
        <p:spPr>
          <a:xfrm>
            <a:off x="5960700" y="1119850"/>
            <a:ext cx="2613000" cy="228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a:solidFill>
                  <a:schemeClr val="dk2"/>
                </a:solidFill>
              </a:rPr>
              <a:t>Blythe Timmerson and Jim Ford are the owners and CEOs of Outland Adventures. </a:t>
            </a:r>
            <a:endParaRPr>
              <a:solidFill>
                <a:schemeClr val="dk2"/>
              </a:solidFill>
            </a:endParaRPr>
          </a:p>
          <a:p>
            <a:pPr indent="0" lvl="0" marL="0" rtl="0" algn="l">
              <a:lnSpc>
                <a:spcPct val="115000"/>
              </a:lnSpc>
              <a:spcBef>
                <a:spcPts val="1200"/>
              </a:spcBef>
              <a:spcAft>
                <a:spcPts val="1200"/>
              </a:spcAft>
              <a:buClr>
                <a:schemeClr val="dk2"/>
              </a:buClr>
              <a:buSzPts val="1100"/>
              <a:buFont typeface="Arial"/>
              <a:buNone/>
            </a:pPr>
            <a:r>
              <a:rPr lang="en">
                <a:solidFill>
                  <a:schemeClr val="dk2"/>
                </a:solidFill>
              </a:rPr>
              <a:t>They both share the passion for the outdoors, and continually devote their full time and energy into their joint venture.</a:t>
            </a:r>
            <a:endParaRPr>
              <a:solidFill>
                <a:schemeClr val="dk2"/>
              </a:solidFill>
            </a:endParaRPr>
          </a:p>
        </p:txBody>
      </p:sp>
      <p:sp>
        <p:nvSpPr>
          <p:cNvPr id="157" name="Google Shape;157;p22"/>
          <p:cNvSpPr txBox="1"/>
          <p:nvPr/>
        </p:nvSpPr>
        <p:spPr>
          <a:xfrm>
            <a:off x="383101" y="4644850"/>
            <a:ext cx="6234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600">
                <a:latin typeface="Playfair Display"/>
                <a:ea typeface="Playfair Display"/>
                <a:cs typeface="Playfair Display"/>
                <a:sym typeface="Playfair Display"/>
              </a:rPr>
              <a:t>Photo taken from https://depositphotos.com/stock-photos/tourist-guide.html</a:t>
            </a:r>
            <a:endParaRPr i="1" sz="100">
              <a:latin typeface="Playfair Display"/>
              <a:ea typeface="Playfair Display"/>
              <a:cs typeface="Playfair Display"/>
              <a:sym typeface="Playfair Display"/>
            </a:endParaRPr>
          </a:p>
        </p:txBody>
      </p:sp>
      <p:pic>
        <p:nvPicPr>
          <p:cNvPr id="158" name="Google Shape;158;p22"/>
          <p:cNvPicPr preferRelativeResize="0"/>
          <p:nvPr/>
        </p:nvPicPr>
        <p:blipFill rotWithShape="1">
          <a:blip r:embed="rId3">
            <a:alphaModFix/>
          </a:blip>
          <a:srcRect b="0" l="0" r="0" t="1273"/>
          <a:stretch/>
        </p:blipFill>
        <p:spPr>
          <a:xfrm>
            <a:off x="383100" y="1213250"/>
            <a:ext cx="5272801" cy="3431600"/>
          </a:xfrm>
          <a:prstGeom prst="rect">
            <a:avLst/>
          </a:prstGeom>
          <a:noFill/>
          <a:ln cap="flat" cmpd="sng" w="9525">
            <a:solidFill>
              <a:schemeClr val="dk2"/>
            </a:solidFill>
            <a:prstDash val="solid"/>
            <a:round/>
            <a:headEnd len="sm" w="sm" type="none"/>
            <a:tailEnd len="sm" w="sm" type="none"/>
          </a:ln>
        </p:spPr>
      </p:pic>
      <p:sp>
        <p:nvSpPr>
          <p:cNvPr id="159" name="Google Shape;159;p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nvSpPr>
        <p:spPr>
          <a:xfrm>
            <a:off x="227438" y="621825"/>
            <a:ext cx="2777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t>Tour Guides</a:t>
            </a:r>
            <a:endParaRPr sz="1900"/>
          </a:p>
        </p:txBody>
      </p:sp>
      <p:sp>
        <p:nvSpPr>
          <p:cNvPr id="165" name="Google Shape;165;p23"/>
          <p:cNvSpPr txBox="1"/>
          <p:nvPr/>
        </p:nvSpPr>
        <p:spPr>
          <a:xfrm>
            <a:off x="6334875" y="916425"/>
            <a:ext cx="2565900" cy="287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rPr>
              <a:t>With 25 years of combined tour guiding experience, John ‘Mac’ MacNell, and D.B. ‘Duke’ Marland are the tour guides for every excursion. </a:t>
            </a:r>
            <a:endParaRPr>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a:solidFill>
                  <a:schemeClr val="dk2"/>
                </a:solidFill>
              </a:rPr>
              <a:t>They are also in charge of organizing and planning the trips, including investigating airfares, visa requirements, and inoculations. </a:t>
            </a:r>
            <a:endParaRPr>
              <a:solidFill>
                <a:schemeClr val="dk2"/>
              </a:solidFill>
            </a:endParaRPr>
          </a:p>
          <a:p>
            <a:pPr indent="0" lvl="0" marL="0" rtl="0" algn="l">
              <a:spcBef>
                <a:spcPts val="0"/>
              </a:spcBef>
              <a:spcAft>
                <a:spcPts val="0"/>
              </a:spcAft>
              <a:buNone/>
            </a:pPr>
            <a:r>
              <a:t/>
            </a:r>
            <a:endParaRPr>
              <a:solidFill>
                <a:schemeClr val="dk2"/>
              </a:solidFill>
            </a:endParaRPr>
          </a:p>
        </p:txBody>
      </p:sp>
      <p:pic>
        <p:nvPicPr>
          <p:cNvPr id="166" name="Google Shape;166;p23"/>
          <p:cNvPicPr preferRelativeResize="0"/>
          <p:nvPr/>
        </p:nvPicPr>
        <p:blipFill>
          <a:blip r:embed="rId3">
            <a:alphaModFix/>
          </a:blip>
          <a:stretch>
            <a:fillRect/>
          </a:stretch>
        </p:blipFill>
        <p:spPr>
          <a:xfrm>
            <a:off x="2661625" y="1096135"/>
            <a:ext cx="3435425" cy="3030690"/>
          </a:xfrm>
          <a:prstGeom prst="rect">
            <a:avLst/>
          </a:prstGeom>
          <a:noFill/>
          <a:ln cap="flat" cmpd="sng" w="9525">
            <a:solidFill>
              <a:schemeClr val="dk2"/>
            </a:solidFill>
            <a:prstDash val="solid"/>
            <a:round/>
            <a:headEnd len="sm" w="sm" type="none"/>
            <a:tailEnd len="sm" w="sm" type="none"/>
          </a:ln>
        </p:spPr>
      </p:pic>
      <p:pic>
        <p:nvPicPr>
          <p:cNvPr id="167" name="Google Shape;167;p23"/>
          <p:cNvPicPr preferRelativeResize="0"/>
          <p:nvPr/>
        </p:nvPicPr>
        <p:blipFill rotWithShape="1">
          <a:blip r:embed="rId4">
            <a:alphaModFix/>
          </a:blip>
          <a:srcRect b="0" l="30929" r="0" t="0"/>
          <a:stretch/>
        </p:blipFill>
        <p:spPr>
          <a:xfrm>
            <a:off x="444300" y="1610525"/>
            <a:ext cx="3320375" cy="3181350"/>
          </a:xfrm>
          <a:prstGeom prst="rect">
            <a:avLst/>
          </a:prstGeom>
          <a:noFill/>
          <a:ln cap="flat" cmpd="sng" w="9525">
            <a:solidFill>
              <a:schemeClr val="dk2"/>
            </a:solidFill>
            <a:prstDash val="solid"/>
            <a:round/>
            <a:headEnd len="sm" w="sm" type="none"/>
            <a:tailEnd len="sm" w="sm" type="none"/>
          </a:ln>
        </p:spPr>
      </p:pic>
      <p:sp>
        <p:nvSpPr>
          <p:cNvPr id="168" name="Google Shape;168;p23"/>
          <p:cNvSpPr txBox="1"/>
          <p:nvPr/>
        </p:nvSpPr>
        <p:spPr>
          <a:xfrm>
            <a:off x="367400" y="4791875"/>
            <a:ext cx="3639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latin typeface="Playfair Display"/>
                <a:ea typeface="Playfair Display"/>
                <a:cs typeface="Playfair Display"/>
                <a:sym typeface="Playfair Display"/>
              </a:rPr>
              <a:t>Photos taken from https://www.istockphoto.com/search/2/image?phrase=tourist+guide</a:t>
            </a:r>
            <a:endParaRPr i="1" sz="700">
              <a:latin typeface="Playfair Display"/>
              <a:ea typeface="Playfair Display"/>
              <a:cs typeface="Playfair Display"/>
              <a:sym typeface="Playfair Display"/>
            </a:endParaRPr>
          </a:p>
        </p:txBody>
      </p:sp>
      <p:sp>
        <p:nvSpPr>
          <p:cNvPr id="169" name="Google Shape;169;p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nvSpPr>
        <p:spPr>
          <a:xfrm>
            <a:off x="3328550" y="102500"/>
            <a:ext cx="2802600" cy="247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b="1" lang="en" sz="1200">
                <a:solidFill>
                  <a:schemeClr val="dk2"/>
                </a:solidFill>
              </a:rPr>
              <a:t>Mei Wong</a:t>
            </a:r>
            <a:r>
              <a:rPr lang="en" sz="1200">
                <a:solidFill>
                  <a:schemeClr val="dk2"/>
                </a:solidFill>
              </a:rPr>
              <a:t> has 10 years of experience in building excellent E-Commerce websites. She was just recently hired by Outland Aventures to build an E-Commerce site for the organization, to allow potential customers the ability to find out about trip schedules, types of excursions, and purchase or rent hiking and camping equipment in advance. </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100">
              <a:solidFill>
                <a:srgbClr val="8E7CC3"/>
              </a:solidFill>
            </a:endParaRPr>
          </a:p>
        </p:txBody>
      </p:sp>
      <p:pic>
        <p:nvPicPr>
          <p:cNvPr id="175" name="Google Shape;175;p24"/>
          <p:cNvPicPr preferRelativeResize="0"/>
          <p:nvPr/>
        </p:nvPicPr>
        <p:blipFill>
          <a:blip r:embed="rId3">
            <a:alphaModFix/>
          </a:blip>
          <a:stretch>
            <a:fillRect/>
          </a:stretch>
        </p:blipFill>
        <p:spPr>
          <a:xfrm>
            <a:off x="487000" y="1871150"/>
            <a:ext cx="2745425" cy="2623625"/>
          </a:xfrm>
          <a:prstGeom prst="rect">
            <a:avLst/>
          </a:prstGeom>
          <a:noFill/>
          <a:ln cap="flat" cmpd="sng" w="9525">
            <a:solidFill>
              <a:schemeClr val="dk2"/>
            </a:solidFill>
            <a:prstDash val="solid"/>
            <a:round/>
            <a:headEnd len="sm" w="sm" type="none"/>
            <a:tailEnd len="sm" w="sm" type="none"/>
          </a:ln>
        </p:spPr>
      </p:pic>
      <p:sp>
        <p:nvSpPr>
          <p:cNvPr id="176" name="Google Shape;176;p24"/>
          <p:cNvSpPr txBox="1"/>
          <p:nvPr/>
        </p:nvSpPr>
        <p:spPr>
          <a:xfrm>
            <a:off x="487000" y="751875"/>
            <a:ext cx="2857800" cy="124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b="1" lang="en" sz="1200">
                <a:solidFill>
                  <a:schemeClr val="dk2"/>
                </a:solidFill>
              </a:rPr>
              <a:t>Anita Gallegos</a:t>
            </a:r>
            <a:r>
              <a:rPr lang="en" sz="1200">
                <a:solidFill>
                  <a:schemeClr val="dk2"/>
                </a:solidFill>
              </a:rPr>
              <a:t> has 15 years of experience as a Marketing Analyst and is in charge of all of the marketing aspects of the organization. </a:t>
            </a:r>
            <a:endParaRPr sz="1200">
              <a:solidFill>
                <a:schemeClr val="dk2"/>
              </a:solidFill>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177" name="Google Shape;177;p24"/>
          <p:cNvSpPr txBox="1"/>
          <p:nvPr/>
        </p:nvSpPr>
        <p:spPr>
          <a:xfrm>
            <a:off x="6227275" y="3457700"/>
            <a:ext cx="2667000" cy="169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b="1" lang="en" sz="1200">
                <a:solidFill>
                  <a:schemeClr val="dk2"/>
                </a:solidFill>
              </a:rPr>
              <a:t>Dimitrios Stravopolous</a:t>
            </a:r>
            <a:r>
              <a:rPr lang="en" sz="1200">
                <a:solidFill>
                  <a:schemeClr val="dk2"/>
                </a:solidFill>
              </a:rPr>
              <a:t> has 7 years of experience managing inventory. He was hired to be in  charge of ordering supplies for the trips as well as keeping the equipment inventory up to date.</a:t>
            </a:r>
            <a:endParaRPr sz="1200">
              <a:solidFill>
                <a:schemeClr val="dk2"/>
              </a:solidFill>
            </a:endParaRPr>
          </a:p>
          <a:p>
            <a:pPr indent="0" lvl="0" marL="0" rtl="0" algn="l">
              <a:spcBef>
                <a:spcPts val="0"/>
              </a:spcBef>
              <a:spcAft>
                <a:spcPts val="0"/>
              </a:spcAft>
              <a:buNone/>
            </a:pPr>
            <a:r>
              <a:t/>
            </a:r>
            <a:endParaRPr sz="1500">
              <a:latin typeface="Playfair Display"/>
              <a:ea typeface="Playfair Display"/>
              <a:cs typeface="Playfair Display"/>
              <a:sym typeface="Playfair Display"/>
            </a:endParaRPr>
          </a:p>
        </p:txBody>
      </p:sp>
      <p:pic>
        <p:nvPicPr>
          <p:cNvPr id="178" name="Google Shape;178;p24"/>
          <p:cNvPicPr preferRelativeResize="0"/>
          <p:nvPr/>
        </p:nvPicPr>
        <p:blipFill>
          <a:blip r:embed="rId4">
            <a:alphaModFix/>
          </a:blip>
          <a:stretch>
            <a:fillRect/>
          </a:stretch>
        </p:blipFill>
        <p:spPr>
          <a:xfrm>
            <a:off x="6227275" y="247775"/>
            <a:ext cx="2667000" cy="3209925"/>
          </a:xfrm>
          <a:prstGeom prst="rect">
            <a:avLst/>
          </a:prstGeom>
          <a:noFill/>
          <a:ln cap="flat" cmpd="sng" w="9525">
            <a:solidFill>
              <a:schemeClr val="dk2"/>
            </a:solidFill>
            <a:prstDash val="solid"/>
            <a:round/>
            <a:headEnd len="sm" w="sm" type="none"/>
            <a:tailEnd len="sm" w="sm" type="none"/>
          </a:ln>
        </p:spPr>
      </p:pic>
      <p:sp>
        <p:nvSpPr>
          <p:cNvPr id="179" name="Google Shape;179;p24"/>
          <p:cNvSpPr txBox="1"/>
          <p:nvPr/>
        </p:nvSpPr>
        <p:spPr>
          <a:xfrm>
            <a:off x="337000" y="247775"/>
            <a:ext cx="3157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t>Support Team</a:t>
            </a:r>
            <a:endParaRPr sz="1900"/>
          </a:p>
        </p:txBody>
      </p:sp>
      <p:pic>
        <p:nvPicPr>
          <p:cNvPr id="180" name="Google Shape;180;p24"/>
          <p:cNvPicPr preferRelativeResize="0"/>
          <p:nvPr/>
        </p:nvPicPr>
        <p:blipFill>
          <a:blip r:embed="rId5">
            <a:alphaModFix/>
          </a:blip>
          <a:stretch>
            <a:fillRect/>
          </a:stretch>
        </p:blipFill>
        <p:spPr>
          <a:xfrm>
            <a:off x="3384825" y="2368100"/>
            <a:ext cx="2588599" cy="2470600"/>
          </a:xfrm>
          <a:prstGeom prst="rect">
            <a:avLst/>
          </a:prstGeom>
          <a:noFill/>
          <a:ln cap="flat" cmpd="sng" w="9525">
            <a:solidFill>
              <a:schemeClr val="dk2"/>
            </a:solidFill>
            <a:prstDash val="solid"/>
            <a:round/>
            <a:headEnd len="sm" w="sm" type="none"/>
            <a:tailEnd len="sm" w="sm" type="none"/>
          </a:ln>
        </p:spPr>
      </p:pic>
      <p:sp>
        <p:nvSpPr>
          <p:cNvPr id="181" name="Google Shape;181;p24"/>
          <p:cNvSpPr txBox="1"/>
          <p:nvPr/>
        </p:nvSpPr>
        <p:spPr>
          <a:xfrm>
            <a:off x="487000" y="4494775"/>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chemeClr val="dk2"/>
                </a:solidFill>
                <a:latin typeface="Playfair Display"/>
                <a:ea typeface="Playfair Display"/>
                <a:cs typeface="Playfair Display"/>
                <a:sym typeface="Playfair Display"/>
              </a:rPr>
              <a:t>Photos taken from https://www.istockphoto.com/search</a:t>
            </a:r>
            <a:endParaRPr/>
          </a:p>
        </p:txBody>
      </p:sp>
      <p:sp>
        <p:nvSpPr>
          <p:cNvPr id="182" name="Google Shape;182;p2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txBox="1"/>
          <p:nvPr/>
        </p:nvSpPr>
        <p:spPr>
          <a:xfrm>
            <a:off x="2448750" y="233750"/>
            <a:ext cx="4246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t>Organization Chart</a:t>
            </a:r>
            <a:endParaRPr sz="1900"/>
          </a:p>
        </p:txBody>
      </p:sp>
      <p:pic>
        <p:nvPicPr>
          <p:cNvPr id="188" name="Google Shape;188;p25"/>
          <p:cNvPicPr preferRelativeResize="0"/>
          <p:nvPr/>
        </p:nvPicPr>
        <p:blipFill>
          <a:blip r:embed="rId3">
            <a:alphaModFix/>
          </a:blip>
          <a:stretch>
            <a:fillRect/>
          </a:stretch>
        </p:blipFill>
        <p:spPr>
          <a:xfrm>
            <a:off x="1279475" y="818750"/>
            <a:ext cx="6585061" cy="4019950"/>
          </a:xfrm>
          <a:prstGeom prst="rect">
            <a:avLst/>
          </a:prstGeom>
          <a:noFill/>
          <a:ln>
            <a:noFill/>
          </a:ln>
        </p:spPr>
      </p:pic>
      <p:sp>
        <p:nvSpPr>
          <p:cNvPr id="189" name="Google Shape;189;p2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pic>
        <p:nvPicPr>
          <p:cNvPr id="194" name="Google Shape;194;p26"/>
          <p:cNvPicPr preferRelativeResize="0"/>
          <p:nvPr/>
        </p:nvPicPr>
        <p:blipFill>
          <a:blip r:embed="rId4">
            <a:alphaModFix/>
          </a:blip>
          <a:stretch>
            <a:fillRect/>
          </a:stretch>
        </p:blipFill>
        <p:spPr>
          <a:xfrm>
            <a:off x="89125" y="99500"/>
            <a:ext cx="8986649" cy="4942150"/>
          </a:xfrm>
          <a:prstGeom prst="rect">
            <a:avLst/>
          </a:prstGeom>
          <a:noFill/>
          <a:ln>
            <a:noFill/>
          </a:ln>
        </p:spPr>
      </p:pic>
      <p:sp>
        <p:nvSpPr>
          <p:cNvPr id="195" name="Google Shape;195;p26"/>
          <p:cNvSpPr txBox="1"/>
          <p:nvPr/>
        </p:nvSpPr>
        <p:spPr>
          <a:xfrm>
            <a:off x="252650" y="232050"/>
            <a:ext cx="3000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lang="en" sz="2700">
                <a:solidFill>
                  <a:schemeClr val="dk2"/>
                </a:solidFill>
                <a:latin typeface="Lobster"/>
                <a:ea typeface="Lobster"/>
                <a:cs typeface="Lobster"/>
                <a:sym typeface="Lobster"/>
              </a:rPr>
              <a:t>T</a:t>
            </a:r>
            <a:r>
              <a:rPr lang="en" sz="2700">
                <a:solidFill>
                  <a:schemeClr val="dk2"/>
                </a:solidFill>
                <a:latin typeface="Lobster"/>
                <a:ea typeface="Lobster"/>
                <a:cs typeface="Lobster"/>
                <a:sym typeface="Lobster"/>
              </a:rPr>
              <a:t>he Group ORD</a:t>
            </a:r>
            <a:endParaRPr sz="1100"/>
          </a:p>
        </p:txBody>
      </p:sp>
      <p:sp>
        <p:nvSpPr>
          <p:cNvPr id="196" name="Google Shape;196;p2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txBox="1"/>
          <p:nvPr/>
        </p:nvSpPr>
        <p:spPr>
          <a:xfrm>
            <a:off x="331025" y="1260400"/>
            <a:ext cx="4939800" cy="337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Char char="●"/>
            </a:pPr>
            <a:r>
              <a:rPr b="1" lang="en">
                <a:solidFill>
                  <a:schemeClr val="dk2"/>
                </a:solidFill>
              </a:rPr>
              <a:t>Regional Total Trips, Regional Total Customers Report &amp; Trip Region Total Customer</a:t>
            </a:r>
            <a:endParaRPr b="1">
              <a:solidFill>
                <a:schemeClr val="dk2"/>
              </a:solidFill>
            </a:endParaRPr>
          </a:p>
          <a:p>
            <a:pPr indent="-317500" lvl="1" marL="914400" rtl="0" algn="l">
              <a:lnSpc>
                <a:spcPct val="115000"/>
              </a:lnSpc>
              <a:spcBef>
                <a:spcPts val="0"/>
              </a:spcBef>
              <a:spcAft>
                <a:spcPts val="0"/>
              </a:spcAft>
              <a:buClr>
                <a:schemeClr val="dk2"/>
              </a:buClr>
              <a:buSzPts val="1400"/>
              <a:buChar char="○"/>
            </a:pPr>
            <a:r>
              <a:rPr b="1" lang="en">
                <a:solidFill>
                  <a:schemeClr val="dk2"/>
                </a:solidFill>
              </a:rPr>
              <a:t>Are there downward booking trends in any of the Regions (primarily Africa, Asia, and Southern Europe)</a:t>
            </a:r>
            <a:endParaRPr b="1">
              <a:solidFill>
                <a:schemeClr val="dk2"/>
              </a:solidFill>
            </a:endParaRPr>
          </a:p>
          <a:p>
            <a:pPr indent="0" lvl="0" marL="0" rtl="0" algn="l">
              <a:lnSpc>
                <a:spcPct val="115000"/>
              </a:lnSpc>
              <a:spcBef>
                <a:spcPts val="0"/>
              </a:spcBef>
              <a:spcAft>
                <a:spcPts val="0"/>
              </a:spcAft>
              <a:buNone/>
            </a:pPr>
            <a:r>
              <a:t/>
            </a:r>
            <a:endParaRPr b="1">
              <a:solidFill>
                <a:schemeClr val="dk2"/>
              </a:solidFill>
            </a:endParaRPr>
          </a:p>
          <a:p>
            <a:pPr indent="-317500" lvl="0" marL="457200" rtl="0" algn="l">
              <a:lnSpc>
                <a:spcPct val="115000"/>
              </a:lnSpc>
              <a:spcBef>
                <a:spcPts val="0"/>
              </a:spcBef>
              <a:spcAft>
                <a:spcPts val="0"/>
              </a:spcAft>
              <a:buClr>
                <a:schemeClr val="dk2"/>
              </a:buClr>
              <a:buSzPts val="1400"/>
              <a:buChar char="●"/>
            </a:pPr>
            <a:r>
              <a:rPr b="1" lang="en">
                <a:solidFill>
                  <a:schemeClr val="dk2"/>
                </a:solidFill>
              </a:rPr>
              <a:t>Customer Buy &amp; Customer Rent vs Buy Report</a:t>
            </a:r>
            <a:endParaRPr b="1">
              <a:solidFill>
                <a:schemeClr val="dk2"/>
              </a:solidFill>
            </a:endParaRPr>
          </a:p>
          <a:p>
            <a:pPr indent="-317500" lvl="1" marL="914400" rtl="0" algn="l">
              <a:lnSpc>
                <a:spcPct val="115000"/>
              </a:lnSpc>
              <a:spcBef>
                <a:spcPts val="0"/>
              </a:spcBef>
              <a:spcAft>
                <a:spcPts val="0"/>
              </a:spcAft>
              <a:buClr>
                <a:schemeClr val="dk2"/>
              </a:buClr>
              <a:buSzPts val="1400"/>
              <a:buChar char="○"/>
            </a:pPr>
            <a:r>
              <a:rPr b="1" lang="en">
                <a:solidFill>
                  <a:schemeClr val="dk2"/>
                </a:solidFill>
              </a:rPr>
              <a:t>Do enough customers buy equipment to keep equipment sales</a:t>
            </a:r>
            <a:endParaRPr b="1">
              <a:solidFill>
                <a:schemeClr val="dk2"/>
              </a:solidFill>
            </a:endParaRPr>
          </a:p>
          <a:p>
            <a:pPr indent="0" lvl="0" marL="0" rtl="0" algn="l">
              <a:lnSpc>
                <a:spcPct val="115000"/>
              </a:lnSpc>
              <a:spcBef>
                <a:spcPts val="0"/>
              </a:spcBef>
              <a:spcAft>
                <a:spcPts val="0"/>
              </a:spcAft>
              <a:buNone/>
            </a:pPr>
            <a:r>
              <a:t/>
            </a:r>
            <a:endParaRPr b="1">
              <a:solidFill>
                <a:schemeClr val="dk2"/>
              </a:solidFill>
            </a:endParaRPr>
          </a:p>
          <a:p>
            <a:pPr indent="-317500" lvl="0" marL="457200" rtl="0" algn="l">
              <a:lnSpc>
                <a:spcPct val="115000"/>
              </a:lnSpc>
              <a:spcBef>
                <a:spcPts val="0"/>
              </a:spcBef>
              <a:spcAft>
                <a:spcPts val="0"/>
              </a:spcAft>
              <a:buClr>
                <a:schemeClr val="dk2"/>
              </a:buClr>
              <a:buSzPts val="1400"/>
              <a:buChar char="●"/>
            </a:pPr>
            <a:r>
              <a:rPr b="1" lang="en">
                <a:solidFill>
                  <a:schemeClr val="dk2"/>
                </a:solidFill>
              </a:rPr>
              <a:t>Item By Age Report</a:t>
            </a:r>
            <a:endParaRPr b="1">
              <a:solidFill>
                <a:schemeClr val="dk2"/>
              </a:solidFill>
            </a:endParaRPr>
          </a:p>
          <a:p>
            <a:pPr indent="-317500" lvl="1" marL="914400" rtl="0" algn="l">
              <a:lnSpc>
                <a:spcPct val="115000"/>
              </a:lnSpc>
              <a:spcBef>
                <a:spcPts val="0"/>
              </a:spcBef>
              <a:spcAft>
                <a:spcPts val="0"/>
              </a:spcAft>
              <a:buClr>
                <a:schemeClr val="dk2"/>
              </a:buClr>
              <a:buSzPts val="1400"/>
              <a:buChar char="○"/>
            </a:pPr>
            <a:r>
              <a:rPr b="1" lang="en">
                <a:solidFill>
                  <a:schemeClr val="dk2"/>
                </a:solidFill>
              </a:rPr>
              <a:t>Are there inventory items that are over five years old (items will need to be replaced)</a:t>
            </a:r>
            <a:endParaRPr b="1">
              <a:solidFill>
                <a:schemeClr val="dk2"/>
              </a:solidFill>
            </a:endParaRPr>
          </a:p>
        </p:txBody>
      </p:sp>
      <p:pic>
        <p:nvPicPr>
          <p:cNvPr id="202" name="Google Shape;202;p27"/>
          <p:cNvPicPr preferRelativeResize="0"/>
          <p:nvPr/>
        </p:nvPicPr>
        <p:blipFill>
          <a:blip r:embed="rId3">
            <a:alphaModFix/>
          </a:blip>
          <a:stretch>
            <a:fillRect/>
          </a:stretch>
        </p:blipFill>
        <p:spPr>
          <a:xfrm>
            <a:off x="5610400" y="635300"/>
            <a:ext cx="3449400" cy="4129674"/>
          </a:xfrm>
          <a:prstGeom prst="rect">
            <a:avLst/>
          </a:prstGeom>
          <a:noFill/>
          <a:ln>
            <a:noFill/>
          </a:ln>
        </p:spPr>
      </p:pic>
      <p:sp>
        <p:nvSpPr>
          <p:cNvPr id="203" name="Google Shape;203;p27"/>
          <p:cNvSpPr txBox="1"/>
          <p:nvPr/>
        </p:nvSpPr>
        <p:spPr>
          <a:xfrm>
            <a:off x="775625" y="206425"/>
            <a:ext cx="40506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lang="en" sz="2500" u="sng">
                <a:solidFill>
                  <a:schemeClr val="dk2"/>
                </a:solidFill>
              </a:rPr>
              <a:t>Three Key Organization Optimization Reports</a:t>
            </a:r>
            <a:endParaRPr sz="2700">
              <a:solidFill>
                <a:schemeClr val="dk2"/>
              </a:solidFill>
              <a:latin typeface="Lobster"/>
              <a:ea typeface="Lobster"/>
              <a:cs typeface="Lobster"/>
              <a:sym typeface="Lobster"/>
            </a:endParaRPr>
          </a:p>
        </p:txBody>
      </p:sp>
      <p:sp>
        <p:nvSpPr>
          <p:cNvPr id="204" name="Google Shape;204;p2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nvSpPr>
        <p:spPr>
          <a:xfrm>
            <a:off x="149725" y="683425"/>
            <a:ext cx="4548300" cy="463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u="sng"/>
              <a:t>Total Trips </a:t>
            </a:r>
            <a:endParaRPr b="1" sz="1200" u="sng"/>
          </a:p>
          <a:p>
            <a:pPr indent="0" lvl="0" marL="0" rtl="0" algn="l">
              <a:lnSpc>
                <a:spcPct val="115000"/>
              </a:lnSpc>
              <a:spcBef>
                <a:spcPts val="0"/>
              </a:spcBef>
              <a:spcAft>
                <a:spcPts val="0"/>
              </a:spcAft>
              <a:buNone/>
            </a:pPr>
            <a:r>
              <a:rPr lang="en" sz="1200"/>
              <a:t>This report shows number of trips </a:t>
            </a:r>
            <a:r>
              <a:rPr lang="en" sz="1200"/>
              <a:t>scheduled for each region</a:t>
            </a:r>
            <a:endParaRPr sz="1200"/>
          </a:p>
          <a:p>
            <a:pPr indent="0" lvl="0" marL="0" rtl="0" algn="l">
              <a:lnSpc>
                <a:spcPct val="115000"/>
              </a:lnSpc>
              <a:spcBef>
                <a:spcPts val="0"/>
              </a:spcBef>
              <a:spcAft>
                <a:spcPts val="0"/>
              </a:spcAft>
              <a:buNone/>
            </a:pPr>
            <a:r>
              <a:rPr lang="en" sz="1200"/>
              <a:t>There are two trips scheduled in four regions and less than two in the other regions</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b="1" lang="en" sz="1200" u="sng"/>
              <a:t>Total Customer Trips</a:t>
            </a:r>
            <a:endParaRPr b="1" sz="1200" u="sng"/>
          </a:p>
          <a:p>
            <a:pPr indent="0" lvl="0" marL="0" rtl="0" algn="l">
              <a:lnSpc>
                <a:spcPct val="115000"/>
              </a:lnSpc>
              <a:spcBef>
                <a:spcPts val="0"/>
              </a:spcBef>
              <a:spcAft>
                <a:spcPts val="0"/>
              </a:spcAft>
              <a:buNone/>
            </a:pPr>
            <a:r>
              <a:rPr lang="en" sz="1200"/>
              <a:t>This report shows how many customers have selected trips in each region.</a:t>
            </a:r>
            <a:endParaRPr sz="1200"/>
          </a:p>
          <a:p>
            <a:pPr indent="-304800" lvl="0" marL="457200" rtl="0" algn="l">
              <a:lnSpc>
                <a:spcPct val="115000"/>
              </a:lnSpc>
              <a:spcBef>
                <a:spcPts val="0"/>
              </a:spcBef>
              <a:spcAft>
                <a:spcPts val="0"/>
              </a:spcAft>
              <a:buSzPts val="1200"/>
              <a:buChar char="●"/>
            </a:pPr>
            <a:r>
              <a:rPr lang="en" sz="1200"/>
              <a:t>Asia, North America, and Northern Europe have six or more customers scheduled per region and have been substantial to the optimization plan.  </a:t>
            </a:r>
            <a:endParaRPr sz="1200"/>
          </a:p>
          <a:p>
            <a:pPr indent="-304800" lvl="0" marL="457200" rtl="0" algn="l">
              <a:lnSpc>
                <a:spcPct val="115000"/>
              </a:lnSpc>
              <a:spcBef>
                <a:spcPts val="0"/>
              </a:spcBef>
              <a:spcAft>
                <a:spcPts val="0"/>
              </a:spcAft>
              <a:buSzPts val="1200"/>
              <a:buChar char="●"/>
            </a:pPr>
            <a:r>
              <a:rPr lang="en" sz="1200"/>
              <a:t>Southern Europe has four trip customers for only one trip.  Marketing efforts will focus on this trip to increase customer interest and bookings.</a:t>
            </a:r>
            <a:endParaRPr sz="1200"/>
          </a:p>
          <a:p>
            <a:pPr indent="-304800" lvl="0" marL="457200" rtl="0" algn="l">
              <a:lnSpc>
                <a:spcPct val="115000"/>
              </a:lnSpc>
              <a:spcBef>
                <a:spcPts val="0"/>
              </a:spcBef>
              <a:spcAft>
                <a:spcPts val="0"/>
              </a:spcAft>
              <a:buSzPts val="1200"/>
              <a:buChar char="●"/>
            </a:pPr>
            <a:r>
              <a:rPr lang="en" sz="1200"/>
              <a:t>Although Africa also has four trip customers, it is spread out between two trips and does not support optimization.  Due to the lack of interest in this region and zero interest in South America, these two regional will be removed from the marketing plans and the schedule. </a:t>
            </a:r>
            <a:endParaRPr sz="1200"/>
          </a:p>
          <a:p>
            <a:pPr indent="0" lvl="0" marL="0" rtl="0" algn="l">
              <a:lnSpc>
                <a:spcPct val="115000"/>
              </a:lnSpc>
              <a:spcBef>
                <a:spcPts val="0"/>
              </a:spcBef>
              <a:spcAft>
                <a:spcPts val="0"/>
              </a:spcAft>
              <a:buClr>
                <a:schemeClr val="dk2"/>
              </a:buClr>
              <a:buSzPts val="1100"/>
              <a:buFont typeface="Arial"/>
              <a:buNone/>
            </a:pPr>
            <a:r>
              <a:t/>
            </a:r>
            <a:endParaRPr sz="1100">
              <a:solidFill>
                <a:srgbClr val="C27BA0"/>
              </a:solidFill>
            </a:endParaRPr>
          </a:p>
          <a:p>
            <a:pPr indent="0" lvl="0" marL="0" rtl="0" algn="l">
              <a:lnSpc>
                <a:spcPct val="115000"/>
              </a:lnSpc>
              <a:spcBef>
                <a:spcPts val="0"/>
              </a:spcBef>
              <a:spcAft>
                <a:spcPts val="0"/>
              </a:spcAft>
              <a:buNone/>
            </a:pPr>
            <a:r>
              <a:t/>
            </a:r>
            <a:endParaRPr b="1">
              <a:solidFill>
                <a:schemeClr val="dk2"/>
              </a:solidFill>
            </a:endParaRPr>
          </a:p>
        </p:txBody>
      </p:sp>
      <p:sp>
        <p:nvSpPr>
          <p:cNvPr id="210" name="Google Shape;210;p28"/>
          <p:cNvSpPr txBox="1"/>
          <p:nvPr/>
        </p:nvSpPr>
        <p:spPr>
          <a:xfrm>
            <a:off x="1236600" y="134075"/>
            <a:ext cx="6670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lang="en" sz="2500" u="sng">
                <a:solidFill>
                  <a:schemeClr val="dk2"/>
                </a:solidFill>
              </a:rPr>
              <a:t>Regional Trip &amp; Customer R</a:t>
            </a:r>
            <a:r>
              <a:rPr lang="en" sz="2500" u="sng">
                <a:solidFill>
                  <a:schemeClr val="dk2"/>
                </a:solidFill>
              </a:rPr>
              <a:t>eports</a:t>
            </a:r>
            <a:endParaRPr sz="1900">
              <a:solidFill>
                <a:schemeClr val="dk2"/>
              </a:solidFill>
              <a:latin typeface="Lobster"/>
              <a:ea typeface="Lobster"/>
              <a:cs typeface="Lobster"/>
              <a:sym typeface="Lobster"/>
            </a:endParaRPr>
          </a:p>
        </p:txBody>
      </p:sp>
      <p:pic>
        <p:nvPicPr>
          <p:cNvPr id="211" name="Google Shape;211;p28"/>
          <p:cNvPicPr preferRelativeResize="0"/>
          <p:nvPr/>
        </p:nvPicPr>
        <p:blipFill>
          <a:blip r:embed="rId3">
            <a:alphaModFix/>
          </a:blip>
          <a:stretch>
            <a:fillRect/>
          </a:stretch>
        </p:blipFill>
        <p:spPr>
          <a:xfrm>
            <a:off x="4823000" y="775825"/>
            <a:ext cx="1689055" cy="1834075"/>
          </a:xfrm>
          <a:prstGeom prst="rect">
            <a:avLst/>
          </a:prstGeom>
          <a:noFill/>
          <a:ln>
            <a:noFill/>
          </a:ln>
        </p:spPr>
      </p:pic>
      <p:pic>
        <p:nvPicPr>
          <p:cNvPr id="212" name="Google Shape;212;p28"/>
          <p:cNvPicPr preferRelativeResize="0"/>
          <p:nvPr/>
        </p:nvPicPr>
        <p:blipFill>
          <a:blip r:embed="rId4">
            <a:alphaModFix/>
          </a:blip>
          <a:stretch>
            <a:fillRect/>
          </a:stretch>
        </p:blipFill>
        <p:spPr>
          <a:xfrm>
            <a:off x="6763241" y="775825"/>
            <a:ext cx="2240358" cy="1834075"/>
          </a:xfrm>
          <a:prstGeom prst="rect">
            <a:avLst/>
          </a:prstGeom>
          <a:noFill/>
          <a:ln>
            <a:noFill/>
          </a:ln>
        </p:spPr>
      </p:pic>
      <p:pic>
        <p:nvPicPr>
          <p:cNvPr id="213" name="Google Shape;213;p28"/>
          <p:cNvPicPr preferRelativeResize="0"/>
          <p:nvPr/>
        </p:nvPicPr>
        <p:blipFill>
          <a:blip r:embed="rId5">
            <a:alphaModFix/>
          </a:blip>
          <a:stretch>
            <a:fillRect/>
          </a:stretch>
        </p:blipFill>
        <p:spPr>
          <a:xfrm>
            <a:off x="5369575" y="2682250"/>
            <a:ext cx="3634025" cy="2316950"/>
          </a:xfrm>
          <a:prstGeom prst="rect">
            <a:avLst/>
          </a:prstGeom>
          <a:noFill/>
          <a:ln>
            <a:noFill/>
          </a:ln>
        </p:spPr>
      </p:pic>
      <p:sp>
        <p:nvSpPr>
          <p:cNvPr id="214" name="Google Shape;214;p2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nvSpPr>
        <p:spPr>
          <a:xfrm>
            <a:off x="175200" y="971325"/>
            <a:ext cx="4764600" cy="356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u="sng"/>
              <a:t>Trip Region Total Customer</a:t>
            </a:r>
            <a:endParaRPr b="1" sz="1200" u="sng"/>
          </a:p>
          <a:p>
            <a:pPr indent="0" lvl="0" marL="0" rtl="0" algn="l">
              <a:lnSpc>
                <a:spcPct val="115000"/>
              </a:lnSpc>
              <a:spcBef>
                <a:spcPts val="0"/>
              </a:spcBef>
              <a:spcAft>
                <a:spcPts val="0"/>
              </a:spcAft>
              <a:buNone/>
            </a:pPr>
            <a:r>
              <a:rPr lang="en" sz="1200"/>
              <a:t>This </a:t>
            </a:r>
            <a:r>
              <a:rPr lang="en" sz="1200"/>
              <a:t>Report elaborates further on the trip trends.  It shows each trip region, the trip dates, and total customers per trip.</a:t>
            </a:r>
            <a:endParaRPr sz="1200"/>
          </a:p>
          <a:p>
            <a:pPr indent="0" lvl="0" marL="0" rtl="0" algn="l">
              <a:lnSpc>
                <a:spcPct val="115000"/>
              </a:lnSpc>
              <a:spcBef>
                <a:spcPts val="0"/>
              </a:spcBef>
              <a:spcAft>
                <a:spcPts val="0"/>
              </a:spcAft>
              <a:buNone/>
            </a:pPr>
            <a:r>
              <a:t/>
            </a:r>
            <a:endParaRPr sz="1200"/>
          </a:p>
          <a:p>
            <a:pPr indent="0" lvl="0" marL="0" marR="1113628" rtl="0" algn="l">
              <a:lnSpc>
                <a:spcPct val="115000"/>
              </a:lnSpc>
              <a:spcBef>
                <a:spcPts val="0"/>
              </a:spcBef>
              <a:spcAft>
                <a:spcPts val="0"/>
              </a:spcAft>
              <a:buNone/>
            </a:pPr>
            <a:r>
              <a:rPr lang="en" sz="1200" u="sng"/>
              <a:t>Upward Trend</a:t>
            </a:r>
            <a:endParaRPr sz="1200" u="sng"/>
          </a:p>
          <a:p>
            <a:pPr indent="-304800" lvl="0" marL="457200" marR="1113628" rtl="0" algn="l">
              <a:lnSpc>
                <a:spcPct val="115000"/>
              </a:lnSpc>
              <a:spcBef>
                <a:spcPts val="0"/>
              </a:spcBef>
              <a:spcAft>
                <a:spcPts val="0"/>
              </a:spcAft>
              <a:buSzPts val="1200"/>
              <a:buChar char="●"/>
            </a:pPr>
            <a:r>
              <a:rPr lang="en" sz="1200"/>
              <a:t>Asia 2-trips; 6-customer</a:t>
            </a:r>
            <a:endParaRPr sz="1200"/>
          </a:p>
          <a:p>
            <a:pPr indent="-304800" lvl="0" marL="457200" marR="1113628" rtl="0" algn="l">
              <a:lnSpc>
                <a:spcPct val="115000"/>
              </a:lnSpc>
              <a:spcBef>
                <a:spcPts val="0"/>
              </a:spcBef>
              <a:spcAft>
                <a:spcPts val="0"/>
              </a:spcAft>
              <a:buSzPts val="1200"/>
              <a:buChar char="●"/>
            </a:pPr>
            <a:r>
              <a:rPr lang="en" sz="1200"/>
              <a:t>North America; 2-trips; 8-customer</a:t>
            </a:r>
            <a:endParaRPr sz="1200"/>
          </a:p>
          <a:p>
            <a:pPr indent="-304800" lvl="0" marL="457200" marR="1113628" rtl="0" algn="l">
              <a:lnSpc>
                <a:spcPct val="115000"/>
              </a:lnSpc>
              <a:spcBef>
                <a:spcPts val="0"/>
              </a:spcBef>
              <a:spcAft>
                <a:spcPts val="0"/>
              </a:spcAft>
              <a:buSzPts val="1200"/>
              <a:buChar char="●"/>
            </a:pPr>
            <a:r>
              <a:rPr lang="en" sz="1200"/>
              <a:t>Northern Europe; 2-trips; 10-customer</a:t>
            </a:r>
            <a:endParaRPr sz="1200"/>
          </a:p>
          <a:p>
            <a:pPr indent="0" lvl="0" marL="0" marR="1113628" rtl="0" algn="l">
              <a:lnSpc>
                <a:spcPct val="115000"/>
              </a:lnSpc>
              <a:spcBef>
                <a:spcPts val="0"/>
              </a:spcBef>
              <a:spcAft>
                <a:spcPts val="0"/>
              </a:spcAft>
              <a:buNone/>
            </a:pPr>
            <a:r>
              <a:rPr lang="en" sz="1200" u="sng"/>
              <a:t>Moderate Trend</a:t>
            </a:r>
            <a:endParaRPr sz="1200" u="sng"/>
          </a:p>
          <a:p>
            <a:pPr indent="-304800" lvl="0" marL="457200" marR="1113628" rtl="0" algn="l">
              <a:lnSpc>
                <a:spcPct val="115000"/>
              </a:lnSpc>
              <a:spcBef>
                <a:spcPts val="0"/>
              </a:spcBef>
              <a:spcAft>
                <a:spcPts val="0"/>
              </a:spcAft>
              <a:buSzPts val="1200"/>
              <a:buChar char="●"/>
            </a:pPr>
            <a:r>
              <a:rPr lang="en" sz="1200"/>
              <a:t>Southern Europe; 1-trip; 4-customers</a:t>
            </a:r>
            <a:endParaRPr sz="1200"/>
          </a:p>
          <a:p>
            <a:pPr indent="0" lvl="0" marL="0" marR="1113628" rtl="0" algn="l">
              <a:lnSpc>
                <a:spcPct val="115000"/>
              </a:lnSpc>
              <a:spcBef>
                <a:spcPts val="0"/>
              </a:spcBef>
              <a:spcAft>
                <a:spcPts val="0"/>
              </a:spcAft>
              <a:buNone/>
            </a:pPr>
            <a:r>
              <a:rPr lang="en" sz="1200" u="sng"/>
              <a:t>Downward Trend</a:t>
            </a:r>
            <a:endParaRPr sz="1200" u="sng"/>
          </a:p>
          <a:p>
            <a:pPr indent="-304800" lvl="0" marL="457200" marR="1056478" rtl="0" algn="l">
              <a:lnSpc>
                <a:spcPct val="115000"/>
              </a:lnSpc>
              <a:spcBef>
                <a:spcPts val="0"/>
              </a:spcBef>
              <a:spcAft>
                <a:spcPts val="0"/>
              </a:spcAft>
              <a:buSzPts val="1200"/>
              <a:buChar char="●"/>
            </a:pPr>
            <a:r>
              <a:rPr lang="en" sz="1200"/>
              <a:t>Africa; 2-trips; 4-customers</a:t>
            </a:r>
            <a:endParaRPr sz="1200"/>
          </a:p>
          <a:p>
            <a:pPr indent="-304800" lvl="0" marL="457200" marR="1056478" rtl="0" algn="l">
              <a:lnSpc>
                <a:spcPct val="115000"/>
              </a:lnSpc>
              <a:spcBef>
                <a:spcPts val="0"/>
              </a:spcBef>
              <a:spcAft>
                <a:spcPts val="0"/>
              </a:spcAft>
              <a:buSzPts val="1200"/>
              <a:buChar char="●"/>
            </a:pPr>
            <a:r>
              <a:rPr lang="en" sz="1200"/>
              <a:t>South America; 0-trips; 0 customers </a:t>
            </a:r>
            <a:endParaRPr sz="1200"/>
          </a:p>
          <a:p>
            <a:pPr indent="0" lvl="0" marL="457200" marR="1056478"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100">
              <a:solidFill>
                <a:srgbClr val="C27BA0"/>
              </a:solidFill>
            </a:endParaRPr>
          </a:p>
          <a:p>
            <a:pPr indent="0" lvl="0" marL="0" rtl="0" algn="l">
              <a:lnSpc>
                <a:spcPct val="115000"/>
              </a:lnSpc>
              <a:spcBef>
                <a:spcPts val="0"/>
              </a:spcBef>
              <a:spcAft>
                <a:spcPts val="0"/>
              </a:spcAft>
              <a:buNone/>
            </a:pPr>
            <a:r>
              <a:t/>
            </a:r>
            <a:endParaRPr b="1">
              <a:solidFill>
                <a:schemeClr val="dk2"/>
              </a:solidFill>
            </a:endParaRPr>
          </a:p>
        </p:txBody>
      </p:sp>
      <p:sp>
        <p:nvSpPr>
          <p:cNvPr id="220" name="Google Shape;220;p29"/>
          <p:cNvSpPr txBox="1"/>
          <p:nvPr/>
        </p:nvSpPr>
        <p:spPr>
          <a:xfrm>
            <a:off x="1236600" y="134075"/>
            <a:ext cx="6670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lang="en" sz="2500" u="sng">
                <a:solidFill>
                  <a:schemeClr val="dk2"/>
                </a:solidFill>
              </a:rPr>
              <a:t>Trip </a:t>
            </a:r>
            <a:r>
              <a:rPr lang="en" sz="2500" u="sng">
                <a:solidFill>
                  <a:schemeClr val="dk2"/>
                </a:solidFill>
              </a:rPr>
              <a:t>Region Total Customer</a:t>
            </a:r>
            <a:endParaRPr sz="1900">
              <a:solidFill>
                <a:schemeClr val="dk2"/>
              </a:solidFill>
              <a:latin typeface="Lobster"/>
              <a:ea typeface="Lobster"/>
              <a:cs typeface="Lobster"/>
              <a:sym typeface="Lobster"/>
            </a:endParaRPr>
          </a:p>
        </p:txBody>
      </p:sp>
      <p:pic>
        <p:nvPicPr>
          <p:cNvPr id="221" name="Google Shape;221;p29"/>
          <p:cNvPicPr preferRelativeResize="0"/>
          <p:nvPr/>
        </p:nvPicPr>
        <p:blipFill>
          <a:blip r:embed="rId3">
            <a:alphaModFix/>
          </a:blip>
          <a:stretch>
            <a:fillRect/>
          </a:stretch>
        </p:blipFill>
        <p:spPr>
          <a:xfrm>
            <a:off x="3530300" y="2010275"/>
            <a:ext cx="5505076" cy="2254725"/>
          </a:xfrm>
          <a:prstGeom prst="rect">
            <a:avLst/>
          </a:prstGeom>
          <a:noFill/>
          <a:ln>
            <a:noFill/>
          </a:ln>
        </p:spPr>
      </p:pic>
      <p:pic>
        <p:nvPicPr>
          <p:cNvPr id="222" name="Google Shape;222;p29"/>
          <p:cNvPicPr preferRelativeResize="0"/>
          <p:nvPr/>
        </p:nvPicPr>
        <p:blipFill>
          <a:blip r:embed="rId4">
            <a:alphaModFix/>
          </a:blip>
          <a:stretch>
            <a:fillRect/>
          </a:stretch>
        </p:blipFill>
        <p:spPr>
          <a:xfrm>
            <a:off x="7244200" y="68975"/>
            <a:ext cx="1553326" cy="1630499"/>
          </a:xfrm>
          <a:prstGeom prst="rect">
            <a:avLst/>
          </a:prstGeom>
          <a:noFill/>
          <a:ln>
            <a:noFill/>
          </a:ln>
          <a:effectLst>
            <a:outerShdw blurRad="57150" rotWithShape="0" algn="bl" dir="5400000" dist="85725">
              <a:srgbClr val="000000">
                <a:alpha val="25000"/>
              </a:srgbClr>
            </a:outerShdw>
          </a:effectLst>
        </p:spPr>
      </p:pic>
      <p:sp>
        <p:nvSpPr>
          <p:cNvPr id="223" name="Google Shape;223;p2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nvSpPr>
        <p:spPr>
          <a:xfrm>
            <a:off x="149725" y="683425"/>
            <a:ext cx="4548300" cy="337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u="sng"/>
              <a:t>Customer Rent vs Buy</a:t>
            </a:r>
            <a:r>
              <a:rPr b="1" lang="en" sz="1200" u="sng"/>
              <a:t> </a:t>
            </a:r>
            <a:endParaRPr b="1" sz="1200" u="sng"/>
          </a:p>
          <a:p>
            <a:pPr indent="0" lvl="0" marL="0" rtl="0" algn="l">
              <a:lnSpc>
                <a:spcPct val="115000"/>
              </a:lnSpc>
              <a:spcBef>
                <a:spcPts val="0"/>
              </a:spcBef>
              <a:spcAft>
                <a:spcPts val="0"/>
              </a:spcAft>
              <a:buNone/>
            </a:pPr>
            <a:r>
              <a:rPr lang="en" sz="1200"/>
              <a:t>This report shows the quantity of equipment purchased rather than rented.  Forty-Two items were rented but only two were purchased.</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b="1" lang="en" sz="1200" u="sng"/>
              <a:t>Customer Buy Report</a:t>
            </a:r>
            <a:endParaRPr b="1" sz="1200" u="sng"/>
          </a:p>
          <a:p>
            <a:pPr indent="0" lvl="0" marL="0" rtl="0" algn="l">
              <a:lnSpc>
                <a:spcPct val="115000"/>
              </a:lnSpc>
              <a:spcBef>
                <a:spcPts val="0"/>
              </a:spcBef>
              <a:spcAft>
                <a:spcPts val="0"/>
              </a:spcAft>
              <a:buNone/>
            </a:pPr>
            <a:r>
              <a:rPr lang="en" sz="1200">
                <a:solidFill>
                  <a:schemeClr val="dk2"/>
                </a:solidFill>
              </a:rPr>
              <a:t>This report shows the type of equipment being </a:t>
            </a:r>
            <a:endParaRPr sz="1200">
              <a:solidFill>
                <a:schemeClr val="dk2"/>
              </a:solidFill>
            </a:endParaRPr>
          </a:p>
          <a:p>
            <a:pPr indent="0" lvl="0" marL="0" rtl="0" algn="l">
              <a:lnSpc>
                <a:spcPct val="115000"/>
              </a:lnSpc>
              <a:spcBef>
                <a:spcPts val="0"/>
              </a:spcBef>
              <a:spcAft>
                <a:spcPts val="0"/>
              </a:spcAft>
              <a:buNone/>
            </a:pPr>
            <a:r>
              <a:rPr lang="en" sz="1200">
                <a:solidFill>
                  <a:schemeClr val="dk2"/>
                </a:solidFill>
              </a:rPr>
              <a:t>purchased.  It includes the customer’s name, and </a:t>
            </a:r>
            <a:endParaRPr sz="1200">
              <a:solidFill>
                <a:schemeClr val="dk2"/>
              </a:solidFill>
            </a:endParaRPr>
          </a:p>
          <a:p>
            <a:pPr indent="0" lvl="0" marL="0" rtl="0" algn="l">
              <a:lnSpc>
                <a:spcPct val="115000"/>
              </a:lnSpc>
              <a:spcBef>
                <a:spcPts val="0"/>
              </a:spcBef>
              <a:spcAft>
                <a:spcPts val="0"/>
              </a:spcAft>
              <a:buNone/>
            </a:pPr>
            <a:r>
              <a:rPr lang="en" sz="1200">
                <a:solidFill>
                  <a:schemeClr val="dk2"/>
                </a:solidFill>
              </a:rPr>
              <a:t>the date purchased (the “out_date”).</a:t>
            </a:r>
            <a:endParaRPr sz="1200">
              <a:solidFill>
                <a:schemeClr val="dk2"/>
              </a:solidFill>
            </a:endParaRPr>
          </a:p>
          <a:p>
            <a:pPr indent="0" lvl="0" marL="0" rtl="0" algn="l">
              <a:lnSpc>
                <a:spcPct val="115000"/>
              </a:lnSpc>
              <a:spcBef>
                <a:spcPts val="0"/>
              </a:spcBef>
              <a:spcAft>
                <a:spcPts val="0"/>
              </a:spcAft>
              <a:buNone/>
            </a:pPr>
            <a:r>
              <a:t/>
            </a:r>
            <a:endParaRPr sz="1200">
              <a:solidFill>
                <a:schemeClr val="dk2"/>
              </a:solidFill>
            </a:endParaRPr>
          </a:p>
          <a:p>
            <a:pPr indent="0" lvl="0" marL="0" marR="0" rtl="0" algn="l">
              <a:lnSpc>
                <a:spcPct val="115000"/>
              </a:lnSpc>
              <a:spcBef>
                <a:spcPts val="0"/>
              </a:spcBef>
              <a:spcAft>
                <a:spcPts val="0"/>
              </a:spcAft>
              <a:buNone/>
            </a:pPr>
            <a:r>
              <a:rPr lang="en" sz="1200">
                <a:solidFill>
                  <a:schemeClr val="dk2"/>
                </a:solidFill>
              </a:rPr>
              <a:t>Equipment sales are not substantial to the optimization plan so general equipment sales will be discontinued.</a:t>
            </a:r>
            <a:endParaRPr sz="1200">
              <a:solidFill>
                <a:schemeClr val="dk2"/>
              </a:solidFill>
            </a:endParaRPr>
          </a:p>
          <a:p>
            <a:pPr indent="0" lvl="0" marL="0" marR="0" rtl="0" algn="l">
              <a:lnSpc>
                <a:spcPct val="115000"/>
              </a:lnSpc>
              <a:spcBef>
                <a:spcPts val="0"/>
              </a:spcBef>
              <a:spcAft>
                <a:spcPts val="0"/>
              </a:spcAft>
              <a:buNone/>
            </a:pPr>
            <a:r>
              <a:t/>
            </a:r>
            <a:endParaRPr sz="1200">
              <a:solidFill>
                <a:schemeClr val="dk2"/>
              </a:solidFill>
            </a:endParaRPr>
          </a:p>
          <a:p>
            <a:pPr indent="0" lvl="0" marL="0" marR="0" rtl="0" algn="l">
              <a:lnSpc>
                <a:spcPct val="115000"/>
              </a:lnSpc>
              <a:spcBef>
                <a:spcPts val="0"/>
              </a:spcBef>
              <a:spcAft>
                <a:spcPts val="0"/>
              </a:spcAft>
              <a:buNone/>
            </a:pPr>
            <a:r>
              <a:rPr lang="en" sz="1200">
                <a:solidFill>
                  <a:schemeClr val="dk2"/>
                </a:solidFill>
              </a:rPr>
              <a:t>However, the </a:t>
            </a:r>
            <a:r>
              <a:rPr lang="en" sz="1200" u="sng">
                <a:solidFill>
                  <a:schemeClr val="dk2"/>
                </a:solidFill>
              </a:rPr>
              <a:t>Mystery Box</a:t>
            </a:r>
            <a:r>
              <a:rPr lang="en" sz="1200">
                <a:solidFill>
                  <a:schemeClr val="dk2"/>
                </a:solidFill>
              </a:rPr>
              <a:t> will be added to the marketing efforts to help increase sales.</a:t>
            </a:r>
            <a:r>
              <a:rPr lang="en">
                <a:solidFill>
                  <a:schemeClr val="dk2"/>
                </a:solidFill>
              </a:rPr>
              <a:t>  </a:t>
            </a:r>
            <a:endParaRPr sz="1200"/>
          </a:p>
        </p:txBody>
      </p:sp>
      <p:sp>
        <p:nvSpPr>
          <p:cNvPr id="229" name="Google Shape;229;p30"/>
          <p:cNvSpPr txBox="1"/>
          <p:nvPr/>
        </p:nvSpPr>
        <p:spPr>
          <a:xfrm>
            <a:off x="1236600" y="134075"/>
            <a:ext cx="6670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lang="en" sz="2500" u="sng">
                <a:solidFill>
                  <a:schemeClr val="dk2"/>
                </a:solidFill>
              </a:rPr>
              <a:t>Equipment Sales</a:t>
            </a:r>
            <a:r>
              <a:rPr lang="en" sz="2500" u="sng">
                <a:solidFill>
                  <a:schemeClr val="dk2"/>
                </a:solidFill>
              </a:rPr>
              <a:t> Reports</a:t>
            </a:r>
            <a:endParaRPr sz="1900">
              <a:solidFill>
                <a:schemeClr val="dk2"/>
              </a:solidFill>
              <a:latin typeface="Lobster"/>
              <a:ea typeface="Lobster"/>
              <a:cs typeface="Lobster"/>
              <a:sym typeface="Lobster"/>
            </a:endParaRPr>
          </a:p>
        </p:txBody>
      </p:sp>
      <p:pic>
        <p:nvPicPr>
          <p:cNvPr id="230" name="Google Shape;230;p30"/>
          <p:cNvPicPr preferRelativeResize="0"/>
          <p:nvPr/>
        </p:nvPicPr>
        <p:blipFill>
          <a:blip r:embed="rId3">
            <a:alphaModFix/>
          </a:blip>
          <a:stretch>
            <a:fillRect/>
          </a:stretch>
        </p:blipFill>
        <p:spPr>
          <a:xfrm>
            <a:off x="3963488" y="1799400"/>
            <a:ext cx="4842749" cy="867150"/>
          </a:xfrm>
          <a:prstGeom prst="rect">
            <a:avLst/>
          </a:prstGeom>
          <a:noFill/>
          <a:ln>
            <a:noFill/>
          </a:ln>
        </p:spPr>
      </p:pic>
      <p:pic>
        <p:nvPicPr>
          <p:cNvPr id="231" name="Google Shape;231;p30"/>
          <p:cNvPicPr preferRelativeResize="0"/>
          <p:nvPr/>
        </p:nvPicPr>
        <p:blipFill>
          <a:blip r:embed="rId4">
            <a:alphaModFix/>
          </a:blip>
          <a:stretch>
            <a:fillRect/>
          </a:stretch>
        </p:blipFill>
        <p:spPr>
          <a:xfrm>
            <a:off x="5566037" y="683425"/>
            <a:ext cx="1637675" cy="799025"/>
          </a:xfrm>
          <a:prstGeom prst="rect">
            <a:avLst/>
          </a:prstGeom>
          <a:noFill/>
          <a:ln>
            <a:noFill/>
          </a:ln>
        </p:spPr>
      </p:pic>
      <p:pic>
        <p:nvPicPr>
          <p:cNvPr id="232" name="Google Shape;232;p30"/>
          <p:cNvPicPr preferRelativeResize="0"/>
          <p:nvPr/>
        </p:nvPicPr>
        <p:blipFill>
          <a:blip r:embed="rId5">
            <a:alphaModFix/>
          </a:blip>
          <a:stretch>
            <a:fillRect/>
          </a:stretch>
        </p:blipFill>
        <p:spPr>
          <a:xfrm>
            <a:off x="5437400" y="2813650"/>
            <a:ext cx="3368850" cy="2329849"/>
          </a:xfrm>
          <a:prstGeom prst="rect">
            <a:avLst/>
          </a:prstGeom>
          <a:noFill/>
          <a:ln>
            <a:noFill/>
          </a:ln>
        </p:spPr>
      </p:pic>
      <p:sp>
        <p:nvSpPr>
          <p:cNvPr id="233" name="Google Shape;233;p3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1"/>
          <p:cNvSpPr txBox="1"/>
          <p:nvPr/>
        </p:nvSpPr>
        <p:spPr>
          <a:xfrm>
            <a:off x="149725" y="848925"/>
            <a:ext cx="3368700" cy="355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u="sng"/>
              <a:t>Item By Age Report</a:t>
            </a:r>
            <a:r>
              <a:rPr b="1" lang="en" sz="1200" u="sng"/>
              <a:t> </a:t>
            </a:r>
            <a:endParaRPr b="1" sz="1200" u="sng"/>
          </a:p>
          <a:p>
            <a:pPr indent="0" lvl="0" marL="0" rtl="0" algn="l">
              <a:lnSpc>
                <a:spcPct val="115000"/>
              </a:lnSpc>
              <a:spcBef>
                <a:spcPts val="0"/>
              </a:spcBef>
              <a:spcAft>
                <a:spcPts val="0"/>
              </a:spcAft>
              <a:buNone/>
            </a:pPr>
            <a:r>
              <a:rPr lang="en" sz="1200"/>
              <a:t>This report provides inventory details, description of item, age in days, age in years, and date acquired.</a:t>
            </a:r>
            <a:endParaRPr sz="1200"/>
          </a:p>
          <a:p>
            <a:pPr indent="0" lvl="0" marL="0" rtl="0" algn="l">
              <a:lnSpc>
                <a:spcPct val="115000"/>
              </a:lnSpc>
              <a:spcBef>
                <a:spcPts val="0"/>
              </a:spcBef>
              <a:spcAft>
                <a:spcPts val="0"/>
              </a:spcAft>
              <a:buNone/>
            </a:pPr>
            <a:r>
              <a:rPr lang="en" sz="1200"/>
              <a:t>An interactive report is used to identify the equipment with an age greater than the age entered (this report shows equipment &gt; 2-years old for example)..</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t>No equipment is over five years old at this time but there are some Trekking poles the CEOs added to the inventory that will reach the 5-year old mark and will require replacement within the year. </a:t>
            </a:r>
            <a:endParaRPr sz="1200"/>
          </a:p>
          <a:p>
            <a:pPr indent="0" lvl="0" marL="0" rtl="0" algn="l">
              <a:lnSpc>
                <a:spcPct val="115000"/>
              </a:lnSpc>
              <a:spcBef>
                <a:spcPts val="0"/>
              </a:spcBef>
              <a:spcAft>
                <a:spcPts val="0"/>
              </a:spcAft>
              <a:buNone/>
            </a:pPr>
            <a:r>
              <a:t/>
            </a:r>
            <a:endParaRPr sz="1200"/>
          </a:p>
          <a:p>
            <a:pPr indent="0" lvl="0" marL="0" marR="0" rtl="0" algn="l">
              <a:lnSpc>
                <a:spcPct val="115000"/>
              </a:lnSpc>
              <a:spcBef>
                <a:spcPts val="0"/>
              </a:spcBef>
              <a:spcAft>
                <a:spcPts val="0"/>
              </a:spcAft>
              <a:buNone/>
            </a:pPr>
            <a:r>
              <a:t/>
            </a:r>
            <a:endParaRPr sz="1200"/>
          </a:p>
        </p:txBody>
      </p:sp>
      <p:sp>
        <p:nvSpPr>
          <p:cNvPr id="239" name="Google Shape;239;p31"/>
          <p:cNvSpPr txBox="1"/>
          <p:nvPr/>
        </p:nvSpPr>
        <p:spPr>
          <a:xfrm>
            <a:off x="1236600" y="134075"/>
            <a:ext cx="6670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lang="en" sz="2500" u="sng">
                <a:solidFill>
                  <a:schemeClr val="dk2"/>
                </a:solidFill>
              </a:rPr>
              <a:t>Item By Age Report</a:t>
            </a:r>
            <a:endParaRPr sz="1900">
              <a:solidFill>
                <a:schemeClr val="dk2"/>
              </a:solidFill>
              <a:latin typeface="Lobster"/>
              <a:ea typeface="Lobster"/>
              <a:cs typeface="Lobster"/>
              <a:sym typeface="Lobster"/>
            </a:endParaRPr>
          </a:p>
        </p:txBody>
      </p:sp>
      <p:pic>
        <p:nvPicPr>
          <p:cNvPr id="240" name="Google Shape;240;p31"/>
          <p:cNvPicPr preferRelativeResize="0"/>
          <p:nvPr/>
        </p:nvPicPr>
        <p:blipFill>
          <a:blip r:embed="rId3">
            <a:alphaModFix/>
          </a:blip>
          <a:stretch>
            <a:fillRect/>
          </a:stretch>
        </p:blipFill>
        <p:spPr>
          <a:xfrm>
            <a:off x="1447775" y="3711350"/>
            <a:ext cx="1960350" cy="1355751"/>
          </a:xfrm>
          <a:prstGeom prst="rect">
            <a:avLst/>
          </a:prstGeom>
          <a:noFill/>
          <a:ln>
            <a:noFill/>
          </a:ln>
        </p:spPr>
      </p:pic>
      <p:pic>
        <p:nvPicPr>
          <p:cNvPr id="241" name="Google Shape;241;p31"/>
          <p:cNvPicPr preferRelativeResize="0"/>
          <p:nvPr/>
        </p:nvPicPr>
        <p:blipFill>
          <a:blip r:embed="rId4">
            <a:alphaModFix/>
          </a:blip>
          <a:stretch>
            <a:fillRect/>
          </a:stretch>
        </p:blipFill>
        <p:spPr>
          <a:xfrm>
            <a:off x="3580550" y="2005226"/>
            <a:ext cx="5340301" cy="2005175"/>
          </a:xfrm>
          <a:prstGeom prst="rect">
            <a:avLst/>
          </a:prstGeom>
          <a:noFill/>
          <a:ln>
            <a:noFill/>
          </a:ln>
        </p:spPr>
      </p:pic>
      <p:pic>
        <p:nvPicPr>
          <p:cNvPr id="242" name="Google Shape;242;p31"/>
          <p:cNvPicPr preferRelativeResize="0"/>
          <p:nvPr/>
        </p:nvPicPr>
        <p:blipFill>
          <a:blip r:embed="rId5">
            <a:alphaModFix/>
          </a:blip>
          <a:stretch>
            <a:fillRect/>
          </a:stretch>
        </p:blipFill>
        <p:spPr>
          <a:xfrm>
            <a:off x="4200416" y="977667"/>
            <a:ext cx="4100571" cy="753375"/>
          </a:xfrm>
          <a:prstGeom prst="rect">
            <a:avLst/>
          </a:prstGeom>
          <a:noFill/>
          <a:ln>
            <a:noFill/>
          </a:ln>
        </p:spPr>
      </p:pic>
      <p:sp>
        <p:nvSpPr>
          <p:cNvPr id="243" name="Google Shape;243;p3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pic>
        <p:nvPicPr>
          <p:cNvPr id="67" name="Google Shape;67;p14"/>
          <p:cNvPicPr preferRelativeResize="0"/>
          <p:nvPr/>
        </p:nvPicPr>
        <p:blipFill>
          <a:blip r:embed="rId4">
            <a:alphaModFix/>
          </a:blip>
          <a:stretch>
            <a:fillRect/>
          </a:stretch>
        </p:blipFill>
        <p:spPr>
          <a:xfrm>
            <a:off x="4875500" y="1554100"/>
            <a:ext cx="3743775" cy="2457300"/>
          </a:xfrm>
          <a:prstGeom prst="rect">
            <a:avLst/>
          </a:prstGeom>
          <a:noFill/>
          <a:ln>
            <a:noFill/>
          </a:ln>
        </p:spPr>
      </p:pic>
      <p:sp>
        <p:nvSpPr>
          <p:cNvPr id="68" name="Google Shape;68;p14"/>
          <p:cNvSpPr txBox="1"/>
          <p:nvPr/>
        </p:nvSpPr>
        <p:spPr>
          <a:xfrm>
            <a:off x="1820200" y="303525"/>
            <a:ext cx="4935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Lobster"/>
                <a:ea typeface="Lobster"/>
                <a:cs typeface="Lobster"/>
                <a:sym typeface="Lobster"/>
              </a:rPr>
              <a:t>The Outlanders Team</a:t>
            </a:r>
            <a:endParaRPr sz="3000">
              <a:latin typeface="Lobster"/>
              <a:ea typeface="Lobster"/>
              <a:cs typeface="Lobster"/>
              <a:sym typeface="Lobster"/>
            </a:endParaRPr>
          </a:p>
        </p:txBody>
      </p:sp>
      <p:sp>
        <p:nvSpPr>
          <p:cNvPr id="69" name="Google Shape;69;p14"/>
          <p:cNvSpPr txBox="1"/>
          <p:nvPr>
            <p:ph idx="4294967295" type="body"/>
          </p:nvPr>
        </p:nvSpPr>
        <p:spPr>
          <a:xfrm>
            <a:off x="872650" y="1092050"/>
            <a:ext cx="3069300" cy="34836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200" u="sng">
                <a:latin typeface="Impact"/>
                <a:ea typeface="Impact"/>
                <a:cs typeface="Impact"/>
                <a:sym typeface="Impact"/>
              </a:rPr>
              <a:t>Team Members:</a:t>
            </a:r>
            <a:endParaRPr sz="2200" u="sng">
              <a:latin typeface="Impact"/>
              <a:ea typeface="Impact"/>
              <a:cs typeface="Impact"/>
              <a:sym typeface="Impact"/>
            </a:endParaRPr>
          </a:p>
          <a:p>
            <a:pPr indent="0" lvl="0" marL="0" rtl="0" algn="l">
              <a:spcBef>
                <a:spcPts val="0"/>
              </a:spcBef>
              <a:spcAft>
                <a:spcPts val="0"/>
              </a:spcAft>
              <a:buClr>
                <a:schemeClr val="dk2"/>
              </a:buClr>
              <a:buSzPts val="1100"/>
              <a:buFont typeface="Arial"/>
              <a:buNone/>
            </a:pPr>
            <a:r>
              <a:rPr lang="en" sz="2200">
                <a:solidFill>
                  <a:srgbClr val="E69138"/>
                </a:solidFill>
                <a:latin typeface="Impact"/>
                <a:ea typeface="Impact"/>
                <a:cs typeface="Impact"/>
                <a:sym typeface="Impact"/>
              </a:rPr>
              <a:t>Chris Beatty</a:t>
            </a:r>
            <a:endParaRPr sz="2200">
              <a:solidFill>
                <a:srgbClr val="E69138"/>
              </a:solidFill>
              <a:latin typeface="Impact"/>
              <a:ea typeface="Impact"/>
              <a:cs typeface="Impact"/>
              <a:sym typeface="Impact"/>
            </a:endParaRPr>
          </a:p>
          <a:p>
            <a:pPr indent="0" lvl="0" marL="0" rtl="0" algn="l">
              <a:spcBef>
                <a:spcPts val="0"/>
              </a:spcBef>
              <a:spcAft>
                <a:spcPts val="0"/>
              </a:spcAft>
              <a:buClr>
                <a:schemeClr val="dk2"/>
              </a:buClr>
              <a:buSzPts val="1100"/>
              <a:buFont typeface="Arial"/>
              <a:buNone/>
            </a:pPr>
            <a:r>
              <a:rPr lang="en" sz="2200">
                <a:solidFill>
                  <a:srgbClr val="6FA8DC"/>
                </a:solidFill>
                <a:latin typeface="Impact"/>
                <a:ea typeface="Impact"/>
                <a:cs typeface="Impact"/>
                <a:sym typeface="Impact"/>
              </a:rPr>
              <a:t>Brian Gossett</a:t>
            </a:r>
            <a:endParaRPr sz="2200">
              <a:solidFill>
                <a:srgbClr val="6FA8DC"/>
              </a:solidFill>
              <a:latin typeface="Impact"/>
              <a:ea typeface="Impact"/>
              <a:cs typeface="Impact"/>
              <a:sym typeface="Impact"/>
            </a:endParaRPr>
          </a:p>
          <a:p>
            <a:pPr indent="0" lvl="0" marL="0" rtl="0" algn="l">
              <a:spcBef>
                <a:spcPts val="0"/>
              </a:spcBef>
              <a:spcAft>
                <a:spcPts val="0"/>
              </a:spcAft>
              <a:buClr>
                <a:schemeClr val="dk2"/>
              </a:buClr>
              <a:buSzPts val="1100"/>
              <a:buFont typeface="Arial"/>
              <a:buNone/>
            </a:pPr>
            <a:r>
              <a:rPr lang="en" sz="2200">
                <a:solidFill>
                  <a:srgbClr val="8E7CC3"/>
                </a:solidFill>
                <a:latin typeface="Impact"/>
                <a:ea typeface="Impact"/>
                <a:cs typeface="Impact"/>
                <a:sym typeface="Impact"/>
              </a:rPr>
              <a:t>Larissa Passamani Lima</a:t>
            </a:r>
            <a:endParaRPr sz="2200">
              <a:solidFill>
                <a:srgbClr val="8E7CC3"/>
              </a:solidFill>
              <a:latin typeface="Impact"/>
              <a:ea typeface="Impact"/>
              <a:cs typeface="Impact"/>
              <a:sym typeface="Impact"/>
            </a:endParaRPr>
          </a:p>
          <a:p>
            <a:pPr indent="0" lvl="0" marL="0" rtl="0" algn="l">
              <a:spcBef>
                <a:spcPts val="0"/>
              </a:spcBef>
              <a:spcAft>
                <a:spcPts val="0"/>
              </a:spcAft>
              <a:buClr>
                <a:schemeClr val="dk2"/>
              </a:buClr>
              <a:buSzPts val="1100"/>
              <a:buFont typeface="Arial"/>
              <a:buNone/>
            </a:pPr>
            <a:r>
              <a:rPr lang="en" sz="2200">
                <a:solidFill>
                  <a:srgbClr val="6AA84F"/>
                </a:solidFill>
                <a:latin typeface="Impact"/>
                <a:ea typeface="Impact"/>
                <a:cs typeface="Impact"/>
                <a:sym typeface="Impact"/>
              </a:rPr>
              <a:t>Christeen Safar</a:t>
            </a:r>
            <a:endParaRPr sz="2200">
              <a:solidFill>
                <a:srgbClr val="6AA84F"/>
              </a:solidFill>
              <a:latin typeface="Impact"/>
              <a:ea typeface="Impact"/>
              <a:cs typeface="Impact"/>
              <a:sym typeface="Impact"/>
            </a:endParaRPr>
          </a:p>
          <a:p>
            <a:pPr indent="0" lvl="0" marL="0" rtl="0" algn="l">
              <a:spcBef>
                <a:spcPts val="0"/>
              </a:spcBef>
              <a:spcAft>
                <a:spcPts val="0"/>
              </a:spcAft>
              <a:buClr>
                <a:schemeClr val="dk2"/>
              </a:buClr>
              <a:buSzPts val="1100"/>
              <a:buFont typeface="Arial"/>
              <a:buNone/>
            </a:pPr>
            <a:r>
              <a:rPr lang="en" sz="2200">
                <a:solidFill>
                  <a:srgbClr val="C27BA0"/>
                </a:solidFill>
                <a:latin typeface="Impact"/>
                <a:ea typeface="Impact"/>
                <a:cs typeface="Impact"/>
                <a:sym typeface="Impact"/>
              </a:rPr>
              <a:t>Michele Speidel</a:t>
            </a:r>
            <a:endParaRPr sz="2200">
              <a:solidFill>
                <a:srgbClr val="C27BA0"/>
              </a:solidFill>
              <a:latin typeface="Impact"/>
              <a:ea typeface="Impact"/>
              <a:cs typeface="Impact"/>
              <a:sym typeface="Impact"/>
            </a:endParaRPr>
          </a:p>
          <a:p>
            <a:pPr indent="0" lvl="0" marL="0" rtl="0" algn="l">
              <a:spcBef>
                <a:spcPts val="0"/>
              </a:spcBef>
              <a:spcAft>
                <a:spcPts val="0"/>
              </a:spcAft>
              <a:buClr>
                <a:schemeClr val="dk2"/>
              </a:buClr>
              <a:buSzPts val="1100"/>
              <a:buFont typeface="Arial"/>
              <a:buNone/>
            </a:pPr>
            <a:r>
              <a:rPr lang="en" sz="1100">
                <a:latin typeface="Arial"/>
                <a:ea typeface="Arial"/>
                <a:cs typeface="Arial"/>
                <a:sym typeface="Arial"/>
              </a:rPr>
              <a:t>Module 11.2 Assignment</a:t>
            </a:r>
            <a:endParaRPr sz="1100">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latin typeface="Arial"/>
                <a:ea typeface="Arial"/>
                <a:cs typeface="Arial"/>
                <a:sym typeface="Arial"/>
              </a:rPr>
              <a:t>Milestone #4	</a:t>
            </a:r>
            <a:endParaRPr sz="1100">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latin typeface="Arial"/>
                <a:ea typeface="Arial"/>
                <a:cs typeface="Arial"/>
                <a:sym typeface="Arial"/>
              </a:rPr>
              <a:t>CSD310-330H_2225_DD</a:t>
            </a:r>
            <a:endParaRPr sz="1100">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latin typeface="Arial"/>
                <a:ea typeface="Arial"/>
                <a:cs typeface="Arial"/>
                <a:sym typeface="Arial"/>
              </a:rPr>
              <a:t>Database Development and Use</a:t>
            </a:r>
            <a:endParaRPr sz="1000">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latin typeface="Arial"/>
                <a:ea typeface="Arial"/>
                <a:cs typeface="Arial"/>
                <a:sym typeface="Arial"/>
              </a:rPr>
              <a:t>Date: July 17, 2022</a:t>
            </a:r>
            <a:endParaRPr sz="1100">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sz="2200">
              <a:solidFill>
                <a:srgbClr val="C27BA0"/>
              </a:solidFill>
              <a:latin typeface="Impact"/>
              <a:ea typeface="Impact"/>
              <a:cs typeface="Impact"/>
              <a:sym typeface="Impact"/>
            </a:endParaRPr>
          </a:p>
        </p:txBody>
      </p:sp>
      <p:sp>
        <p:nvSpPr>
          <p:cNvPr id="70" name="Google Shape;70;p14"/>
          <p:cNvSpPr txBox="1"/>
          <p:nvPr/>
        </p:nvSpPr>
        <p:spPr>
          <a:xfrm>
            <a:off x="61225" y="4722525"/>
            <a:ext cx="30000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i="1" lang="en" sz="700">
                <a:solidFill>
                  <a:schemeClr val="lt1"/>
                </a:solidFill>
                <a:latin typeface="Playfair Display"/>
                <a:ea typeface="Playfair Display"/>
                <a:cs typeface="Playfair Display"/>
                <a:sym typeface="Playfair Display"/>
              </a:rPr>
              <a:t>Backgrounds taken from</a:t>
            </a:r>
            <a:r>
              <a:rPr lang="en" sz="700">
                <a:solidFill>
                  <a:schemeClr val="lt1"/>
                </a:solidFill>
              </a:rPr>
              <a:t> </a:t>
            </a:r>
            <a:r>
              <a:rPr i="1" lang="en" sz="700">
                <a:solidFill>
                  <a:schemeClr val="lt1"/>
                </a:solidFill>
                <a:latin typeface="Playfair Display"/>
                <a:ea typeface="Playfair Display"/>
                <a:cs typeface="Playfair Display"/>
                <a:sym typeface="Playfair Display"/>
              </a:rPr>
              <a:t>https://www.googleimagesearch.com/</a:t>
            </a:r>
            <a:endParaRPr i="1" sz="700">
              <a:solidFill>
                <a:schemeClr val="lt1"/>
              </a:solidFill>
              <a:latin typeface="Playfair Display"/>
              <a:ea typeface="Playfair Display"/>
              <a:cs typeface="Playfair Display"/>
              <a:sym typeface="Playfair Display"/>
            </a:endParaRPr>
          </a:p>
        </p:txBody>
      </p:sp>
      <p:sp>
        <p:nvSpPr>
          <p:cNvPr id="71" name="Google Shape;71;p1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p:nvPr/>
        </p:nvSpPr>
        <p:spPr>
          <a:xfrm>
            <a:off x="451700" y="1046600"/>
            <a:ext cx="5001600" cy="3657600"/>
          </a:xfrm>
          <a:prstGeom prst="rect">
            <a:avLst/>
          </a:prstGeom>
          <a:solidFill>
            <a:schemeClr val="lt1"/>
          </a:solidFill>
          <a:ln cap="flat" cmpd="sng" w="38100">
            <a:solidFill>
              <a:srgbClr val="351C75"/>
            </a:solidFill>
            <a:prstDash val="solid"/>
            <a:round/>
            <a:headEnd len="sm" w="sm" type="none"/>
            <a:tailEnd len="sm" w="sm" type="none"/>
          </a:ln>
          <a:effectLst>
            <a:outerShdw blurRad="57150" rotWithShape="0" algn="bl" dir="5400000" dist="19050">
              <a:srgbClr val="000000">
                <a:alpha val="90000"/>
              </a:srgbClr>
            </a:outerShdw>
            <a:reflection blurRad="0" dir="5400000" dist="38100" endA="0" endPos="6000" fadeDir="5400012" kx="0" rotWithShape="0" algn="bl" stA="2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2"/>
          <p:cNvSpPr txBox="1"/>
          <p:nvPr/>
        </p:nvSpPr>
        <p:spPr>
          <a:xfrm>
            <a:off x="331025" y="1046600"/>
            <a:ext cx="4939800" cy="3869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Char char="●"/>
            </a:pPr>
            <a:r>
              <a:rPr b="1" lang="en">
                <a:solidFill>
                  <a:schemeClr val="dk2"/>
                </a:solidFill>
              </a:rPr>
              <a:t>Equipment Needed Per Trip</a:t>
            </a:r>
            <a:endParaRPr b="1">
              <a:solidFill>
                <a:schemeClr val="dk2"/>
              </a:solidFill>
            </a:endParaRPr>
          </a:p>
          <a:p>
            <a:pPr indent="-317500" lvl="1" marL="914400" rtl="0" algn="l">
              <a:lnSpc>
                <a:spcPct val="115000"/>
              </a:lnSpc>
              <a:spcBef>
                <a:spcPts val="0"/>
              </a:spcBef>
              <a:spcAft>
                <a:spcPts val="0"/>
              </a:spcAft>
              <a:buClr>
                <a:schemeClr val="dk2"/>
              </a:buClr>
              <a:buSzPts val="1400"/>
              <a:buChar char="○"/>
            </a:pPr>
            <a:r>
              <a:rPr b="1" lang="en">
                <a:solidFill>
                  <a:schemeClr val="dk2"/>
                </a:solidFill>
              </a:rPr>
              <a:t>This report provides the equipment needed by region.</a:t>
            </a:r>
            <a:endParaRPr b="1">
              <a:solidFill>
                <a:schemeClr val="dk2"/>
              </a:solidFill>
            </a:endParaRPr>
          </a:p>
          <a:p>
            <a:pPr indent="-317500" lvl="0" marL="457200" rtl="0" algn="l">
              <a:lnSpc>
                <a:spcPct val="115000"/>
              </a:lnSpc>
              <a:spcBef>
                <a:spcPts val="0"/>
              </a:spcBef>
              <a:spcAft>
                <a:spcPts val="0"/>
              </a:spcAft>
              <a:buClr>
                <a:schemeClr val="dk2"/>
              </a:buClr>
              <a:buSzPts val="1400"/>
              <a:buChar char="●"/>
            </a:pPr>
            <a:r>
              <a:rPr b="1" lang="en">
                <a:solidFill>
                  <a:schemeClr val="dk2"/>
                </a:solidFill>
              </a:rPr>
              <a:t>Customer Visa And Shot Records</a:t>
            </a:r>
            <a:endParaRPr b="1">
              <a:solidFill>
                <a:schemeClr val="dk2"/>
              </a:solidFill>
            </a:endParaRPr>
          </a:p>
          <a:p>
            <a:pPr indent="-317500" lvl="1" marL="914400" rtl="0" algn="l">
              <a:lnSpc>
                <a:spcPct val="115000"/>
              </a:lnSpc>
              <a:spcBef>
                <a:spcPts val="0"/>
              </a:spcBef>
              <a:spcAft>
                <a:spcPts val="0"/>
              </a:spcAft>
              <a:buClr>
                <a:schemeClr val="dk2"/>
              </a:buClr>
              <a:buSzPts val="1400"/>
              <a:buChar char="○"/>
            </a:pPr>
            <a:r>
              <a:rPr b="1" lang="en">
                <a:solidFill>
                  <a:schemeClr val="dk2"/>
                </a:solidFill>
              </a:rPr>
              <a:t>These reports provide inoculation and visa details for each customer for the regions and dates they plan to travel.</a:t>
            </a:r>
            <a:endParaRPr b="1">
              <a:solidFill>
                <a:schemeClr val="dk2"/>
              </a:solidFill>
            </a:endParaRPr>
          </a:p>
          <a:p>
            <a:pPr indent="-317500" lvl="0" marL="457200" rtl="0" algn="l">
              <a:lnSpc>
                <a:spcPct val="115000"/>
              </a:lnSpc>
              <a:spcBef>
                <a:spcPts val="0"/>
              </a:spcBef>
              <a:spcAft>
                <a:spcPts val="0"/>
              </a:spcAft>
              <a:buClr>
                <a:schemeClr val="dk2"/>
              </a:buClr>
              <a:buSzPts val="1400"/>
              <a:buChar char="●"/>
            </a:pPr>
            <a:r>
              <a:rPr b="1" lang="en">
                <a:solidFill>
                  <a:schemeClr val="dk2"/>
                </a:solidFill>
              </a:rPr>
              <a:t>Employee Visa And Shot Records</a:t>
            </a:r>
            <a:endParaRPr b="1">
              <a:solidFill>
                <a:schemeClr val="dk2"/>
              </a:solidFill>
            </a:endParaRPr>
          </a:p>
          <a:p>
            <a:pPr indent="-317500" lvl="1" marL="914400" rtl="0" algn="l">
              <a:lnSpc>
                <a:spcPct val="115000"/>
              </a:lnSpc>
              <a:spcBef>
                <a:spcPts val="0"/>
              </a:spcBef>
              <a:spcAft>
                <a:spcPts val="0"/>
              </a:spcAft>
              <a:buClr>
                <a:schemeClr val="dk2"/>
              </a:buClr>
              <a:buSzPts val="1400"/>
              <a:buChar char="○"/>
            </a:pPr>
            <a:r>
              <a:rPr b="1" lang="en">
                <a:solidFill>
                  <a:schemeClr val="dk2"/>
                </a:solidFill>
              </a:rPr>
              <a:t>These reports provide inoculation and visa details for each employee for the regions and dates they plan to travel.</a:t>
            </a:r>
            <a:endParaRPr b="1">
              <a:solidFill>
                <a:schemeClr val="dk2"/>
              </a:solidFill>
            </a:endParaRPr>
          </a:p>
          <a:p>
            <a:pPr indent="-317500" lvl="0" marL="457200" rtl="0" algn="l">
              <a:lnSpc>
                <a:spcPct val="115000"/>
              </a:lnSpc>
              <a:spcBef>
                <a:spcPts val="0"/>
              </a:spcBef>
              <a:spcAft>
                <a:spcPts val="0"/>
              </a:spcAft>
              <a:buClr>
                <a:schemeClr val="dk2"/>
              </a:buClr>
              <a:buSzPts val="1400"/>
              <a:buChar char="●"/>
            </a:pPr>
            <a:r>
              <a:rPr b="1" lang="en">
                <a:solidFill>
                  <a:schemeClr val="dk2"/>
                </a:solidFill>
              </a:rPr>
              <a:t>Trip Schedule</a:t>
            </a:r>
            <a:endParaRPr b="1">
              <a:solidFill>
                <a:schemeClr val="dk2"/>
              </a:solidFill>
            </a:endParaRPr>
          </a:p>
          <a:p>
            <a:pPr indent="-317500" lvl="1" marL="914400" rtl="0" algn="l">
              <a:lnSpc>
                <a:spcPct val="115000"/>
              </a:lnSpc>
              <a:spcBef>
                <a:spcPts val="0"/>
              </a:spcBef>
              <a:spcAft>
                <a:spcPts val="0"/>
              </a:spcAft>
              <a:buClr>
                <a:schemeClr val="dk2"/>
              </a:buClr>
              <a:buSzPts val="1400"/>
              <a:buChar char="○"/>
            </a:pPr>
            <a:r>
              <a:rPr b="1" lang="en">
                <a:solidFill>
                  <a:schemeClr val="dk2"/>
                </a:solidFill>
              </a:rPr>
              <a:t>The </a:t>
            </a:r>
            <a:r>
              <a:rPr b="1" lang="en">
                <a:solidFill>
                  <a:schemeClr val="dk2"/>
                </a:solidFill>
              </a:rPr>
              <a:t>company</a:t>
            </a:r>
            <a:r>
              <a:rPr b="1" lang="en">
                <a:solidFill>
                  <a:schemeClr val="dk2"/>
                </a:solidFill>
              </a:rPr>
              <a:t> needs a report so potential customers can check on trip schedules</a:t>
            </a:r>
            <a:endParaRPr b="1">
              <a:solidFill>
                <a:schemeClr val="dk2"/>
              </a:solidFill>
            </a:endParaRPr>
          </a:p>
          <a:p>
            <a:pPr indent="0" lvl="0" marL="0" rtl="0" algn="l">
              <a:lnSpc>
                <a:spcPct val="115000"/>
              </a:lnSpc>
              <a:spcBef>
                <a:spcPts val="0"/>
              </a:spcBef>
              <a:spcAft>
                <a:spcPts val="0"/>
              </a:spcAft>
              <a:buNone/>
            </a:pPr>
            <a:r>
              <a:t/>
            </a:r>
            <a:endParaRPr b="1">
              <a:solidFill>
                <a:schemeClr val="dk2"/>
              </a:solidFill>
            </a:endParaRPr>
          </a:p>
        </p:txBody>
      </p:sp>
      <p:pic>
        <p:nvPicPr>
          <p:cNvPr id="250" name="Google Shape;250;p32"/>
          <p:cNvPicPr preferRelativeResize="0"/>
          <p:nvPr/>
        </p:nvPicPr>
        <p:blipFill>
          <a:blip r:embed="rId3">
            <a:alphaModFix/>
          </a:blip>
          <a:stretch>
            <a:fillRect/>
          </a:stretch>
        </p:blipFill>
        <p:spPr>
          <a:xfrm>
            <a:off x="5610400" y="635300"/>
            <a:ext cx="3449400" cy="4129674"/>
          </a:xfrm>
          <a:prstGeom prst="rect">
            <a:avLst/>
          </a:prstGeom>
          <a:noFill/>
          <a:ln>
            <a:noFill/>
          </a:ln>
          <a:effectLst>
            <a:outerShdw blurRad="57150" rotWithShape="0" algn="bl" dir="5400000" dist="19050">
              <a:srgbClr val="000000">
                <a:alpha val="50000"/>
              </a:srgbClr>
            </a:outerShdw>
            <a:reflection blurRad="0" dir="5400000" dist="38100" endA="0" endPos="11000" fadeDir="5400012" kx="0" rotWithShape="0" algn="bl" stA="30000" stPos="0" sy="-100000" ky="0"/>
          </a:effectLst>
        </p:spPr>
      </p:pic>
      <p:sp>
        <p:nvSpPr>
          <p:cNvPr id="251" name="Google Shape;251;p32"/>
          <p:cNvSpPr txBox="1"/>
          <p:nvPr/>
        </p:nvSpPr>
        <p:spPr>
          <a:xfrm>
            <a:off x="237700" y="228475"/>
            <a:ext cx="5372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lang="en" sz="2500" u="sng">
                <a:solidFill>
                  <a:srgbClr val="20124D"/>
                </a:solidFill>
              </a:rPr>
              <a:t>Other Key Reports for Case Study</a:t>
            </a:r>
            <a:endParaRPr sz="2700">
              <a:solidFill>
                <a:srgbClr val="20124D"/>
              </a:solidFill>
              <a:latin typeface="Lobster"/>
              <a:ea typeface="Lobster"/>
              <a:cs typeface="Lobster"/>
              <a:sym typeface="Lobster"/>
            </a:endParaRPr>
          </a:p>
        </p:txBody>
      </p:sp>
      <p:sp>
        <p:nvSpPr>
          <p:cNvPr id="252" name="Google Shape;252;p32"/>
          <p:cNvSpPr/>
          <p:nvPr/>
        </p:nvSpPr>
        <p:spPr>
          <a:xfrm>
            <a:off x="5629625" y="627950"/>
            <a:ext cx="3437400" cy="4153500"/>
          </a:xfrm>
          <a:prstGeom prst="rect">
            <a:avLst/>
          </a:prstGeom>
          <a:noFill/>
          <a:ln cap="flat" cmpd="sng" w="38100">
            <a:solidFill>
              <a:srgbClr val="351C75"/>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11000" fadeDir="5400012" kx="0" rotWithShape="0" algn="bl" stA="3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2"/>
          <p:cNvSpPr/>
          <p:nvPr/>
        </p:nvSpPr>
        <p:spPr>
          <a:xfrm>
            <a:off x="6367700" y="110850"/>
            <a:ext cx="255900" cy="297600"/>
          </a:xfrm>
          <a:prstGeom prst="star4">
            <a:avLst>
              <a:gd fmla="val 12500" name="adj"/>
            </a:avLst>
          </a:prstGeom>
          <a:solidFill>
            <a:srgbClr val="FFFFFF"/>
          </a:solidFill>
          <a:ln cap="flat" cmpd="sng" w="19050">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2"/>
          <p:cNvSpPr/>
          <p:nvPr/>
        </p:nvSpPr>
        <p:spPr>
          <a:xfrm>
            <a:off x="8032775" y="150150"/>
            <a:ext cx="182100" cy="219000"/>
          </a:xfrm>
          <a:prstGeom prst="star4">
            <a:avLst>
              <a:gd fmla="val 9760" name="adj"/>
            </a:avLst>
          </a:prstGeom>
          <a:solidFill>
            <a:srgbClr val="FFFFFF"/>
          </a:solidFill>
          <a:ln cap="flat" cmpd="sng" w="19050">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2"/>
          <p:cNvSpPr/>
          <p:nvPr/>
        </p:nvSpPr>
        <p:spPr>
          <a:xfrm>
            <a:off x="7237125" y="228475"/>
            <a:ext cx="182100" cy="219000"/>
          </a:xfrm>
          <a:prstGeom prst="star4">
            <a:avLst>
              <a:gd fmla="val 9760" name="adj"/>
            </a:avLst>
          </a:prstGeom>
          <a:solidFill>
            <a:srgbClr val="FFFFFF"/>
          </a:solidFill>
          <a:ln cap="flat" cmpd="sng" w="19050">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33"/>
          <p:cNvSpPr/>
          <p:nvPr/>
        </p:nvSpPr>
        <p:spPr>
          <a:xfrm>
            <a:off x="1151250" y="101000"/>
            <a:ext cx="6841500" cy="6150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952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3"/>
          <p:cNvSpPr/>
          <p:nvPr/>
        </p:nvSpPr>
        <p:spPr>
          <a:xfrm>
            <a:off x="86350" y="1544775"/>
            <a:ext cx="4770000" cy="2097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3"/>
          <p:cNvSpPr txBox="1"/>
          <p:nvPr/>
        </p:nvSpPr>
        <p:spPr>
          <a:xfrm>
            <a:off x="6268650" y="4776100"/>
            <a:ext cx="30000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i="1" lang="en" sz="700">
                <a:solidFill>
                  <a:schemeClr val="lt1"/>
                </a:solidFill>
                <a:latin typeface="Playfair Display"/>
                <a:ea typeface="Playfair Display"/>
                <a:cs typeface="Playfair Display"/>
                <a:sym typeface="Playfair Display"/>
              </a:rPr>
              <a:t>Backgrounds taken from</a:t>
            </a:r>
            <a:r>
              <a:rPr lang="en" sz="700">
                <a:solidFill>
                  <a:schemeClr val="lt1"/>
                </a:solidFill>
              </a:rPr>
              <a:t> </a:t>
            </a:r>
            <a:r>
              <a:rPr i="1" lang="en" sz="700">
                <a:solidFill>
                  <a:schemeClr val="lt1"/>
                </a:solidFill>
                <a:latin typeface="Playfair Display"/>
                <a:ea typeface="Playfair Display"/>
                <a:cs typeface="Playfair Display"/>
                <a:sym typeface="Playfair Display"/>
              </a:rPr>
              <a:t>https://www.googleimagesearch.com/</a:t>
            </a:r>
            <a:endParaRPr/>
          </a:p>
        </p:txBody>
      </p:sp>
      <p:sp>
        <p:nvSpPr>
          <p:cNvPr id="264" name="Google Shape;264;p33"/>
          <p:cNvSpPr txBox="1"/>
          <p:nvPr/>
        </p:nvSpPr>
        <p:spPr>
          <a:xfrm>
            <a:off x="86350" y="1544763"/>
            <a:ext cx="4770000" cy="259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u="sng">
                <a:solidFill>
                  <a:srgbClr val="351C75"/>
                </a:solidFill>
              </a:rPr>
              <a:t>Equipment Needed Per Trip Report</a:t>
            </a:r>
            <a:endParaRPr b="1" sz="1200" u="sng">
              <a:solidFill>
                <a:srgbClr val="351C75"/>
              </a:solidFill>
            </a:endParaRPr>
          </a:p>
          <a:p>
            <a:pPr indent="0" lvl="0" marL="0" rtl="0" algn="l">
              <a:lnSpc>
                <a:spcPct val="115000"/>
              </a:lnSpc>
              <a:spcBef>
                <a:spcPts val="0"/>
              </a:spcBef>
              <a:spcAft>
                <a:spcPts val="0"/>
              </a:spcAft>
              <a:buNone/>
            </a:pPr>
            <a:r>
              <a:rPr lang="en" sz="1200">
                <a:solidFill>
                  <a:schemeClr val="dk2"/>
                </a:solidFill>
              </a:rPr>
              <a:t>This report provides the equipment needed by region.</a:t>
            </a:r>
            <a:endParaRPr sz="1200">
              <a:solidFill>
                <a:schemeClr val="dk2"/>
              </a:solidFill>
            </a:endParaRPr>
          </a:p>
          <a:p>
            <a:pPr indent="0" lvl="0" marL="0" rtl="0" algn="l">
              <a:lnSpc>
                <a:spcPct val="115000"/>
              </a:lnSpc>
              <a:spcBef>
                <a:spcPts val="0"/>
              </a:spcBef>
              <a:spcAft>
                <a:spcPts val="0"/>
              </a:spcAft>
              <a:buNone/>
            </a:pPr>
            <a:r>
              <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Tour Guides and Customers will need to know what equipment is required per Trip so they can prepare to rent or buy equipment.</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Inventory staff needs reports for trip inventory to identify what </a:t>
            </a:r>
            <a:r>
              <a:rPr lang="en" sz="1200">
                <a:solidFill>
                  <a:schemeClr val="dk2"/>
                </a:solidFill>
              </a:rPr>
              <a:t>equipment</a:t>
            </a:r>
            <a:r>
              <a:rPr lang="en" sz="1200">
                <a:solidFill>
                  <a:schemeClr val="dk2"/>
                </a:solidFill>
              </a:rPr>
              <a:t> is needed.</a:t>
            </a:r>
            <a:endParaRPr sz="1200">
              <a:solidFill>
                <a:schemeClr val="dk2"/>
              </a:solidFill>
            </a:endParaRPr>
          </a:p>
          <a:p>
            <a:pPr indent="0" lvl="0" marL="0" rtl="0" algn="l">
              <a:lnSpc>
                <a:spcPct val="115000"/>
              </a:lnSpc>
              <a:spcBef>
                <a:spcPts val="0"/>
              </a:spcBef>
              <a:spcAft>
                <a:spcPts val="0"/>
              </a:spcAft>
              <a:buNone/>
            </a:pPr>
            <a:r>
              <a:t/>
            </a:r>
            <a:endParaRPr>
              <a:solidFill>
                <a:srgbClr val="3C78D8"/>
              </a:solidFill>
            </a:endParaRPr>
          </a:p>
          <a:p>
            <a:pPr indent="0" lvl="0" marL="0" rtl="0" algn="l">
              <a:lnSpc>
                <a:spcPct val="115000"/>
              </a:lnSpc>
              <a:spcBef>
                <a:spcPts val="0"/>
              </a:spcBef>
              <a:spcAft>
                <a:spcPts val="0"/>
              </a:spcAft>
              <a:buNone/>
            </a:pPr>
            <a:r>
              <a:t/>
            </a:r>
            <a:endParaRPr u="sng">
              <a:solidFill>
                <a:srgbClr val="3C78D8"/>
              </a:solidFill>
            </a:endParaRPr>
          </a:p>
          <a:p>
            <a:pPr indent="0" lvl="0" marL="0" rtl="0" algn="l">
              <a:lnSpc>
                <a:spcPct val="115000"/>
              </a:lnSpc>
              <a:spcBef>
                <a:spcPts val="0"/>
              </a:spcBef>
              <a:spcAft>
                <a:spcPts val="0"/>
              </a:spcAft>
              <a:buNone/>
            </a:pPr>
            <a:r>
              <a:t/>
            </a:r>
            <a:endParaRPr>
              <a:solidFill>
                <a:schemeClr val="dk2"/>
              </a:solidFill>
            </a:endParaRPr>
          </a:p>
        </p:txBody>
      </p:sp>
      <p:pic>
        <p:nvPicPr>
          <p:cNvPr id="265" name="Google Shape;265;p33"/>
          <p:cNvPicPr preferRelativeResize="0"/>
          <p:nvPr/>
        </p:nvPicPr>
        <p:blipFill>
          <a:blip r:embed="rId4">
            <a:alphaModFix/>
          </a:blip>
          <a:stretch>
            <a:fillRect/>
          </a:stretch>
        </p:blipFill>
        <p:spPr>
          <a:xfrm>
            <a:off x="5438888" y="774375"/>
            <a:ext cx="3571875" cy="3943350"/>
          </a:xfrm>
          <a:prstGeom prst="rect">
            <a:avLst/>
          </a:prstGeom>
          <a:noFill/>
          <a:ln cap="flat" cmpd="sng" w="19050">
            <a:solidFill>
              <a:srgbClr val="674EA7"/>
            </a:solidFill>
            <a:prstDash val="solid"/>
            <a:round/>
            <a:headEnd len="sm" w="sm" type="none"/>
            <a:tailEnd len="sm" w="sm" type="none"/>
          </a:ln>
          <a:effectLst>
            <a:outerShdw blurRad="57150" rotWithShape="0" algn="bl" dir="5400000" dist="152400">
              <a:srgbClr val="000000">
                <a:alpha val="30000"/>
              </a:srgbClr>
            </a:outerShdw>
          </a:effectLst>
        </p:spPr>
      </p:pic>
      <p:sp>
        <p:nvSpPr>
          <p:cNvPr id="266" name="Google Shape;266;p33"/>
          <p:cNvSpPr/>
          <p:nvPr/>
        </p:nvSpPr>
        <p:spPr>
          <a:xfrm>
            <a:off x="5020913" y="1895575"/>
            <a:ext cx="255900" cy="297600"/>
          </a:xfrm>
          <a:prstGeom prst="star4">
            <a:avLst>
              <a:gd fmla="val 12500" name="adj"/>
            </a:avLst>
          </a:prstGeom>
          <a:solidFill>
            <a:srgbClr val="FFFFFF"/>
          </a:solidFill>
          <a:ln cap="flat" cmpd="sng" w="19050">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3"/>
          <p:cNvSpPr/>
          <p:nvPr/>
        </p:nvSpPr>
        <p:spPr>
          <a:xfrm>
            <a:off x="8335050" y="210000"/>
            <a:ext cx="255900" cy="297600"/>
          </a:xfrm>
          <a:prstGeom prst="star4">
            <a:avLst>
              <a:gd fmla="val 12500" name="adj"/>
            </a:avLst>
          </a:prstGeom>
          <a:solidFill>
            <a:srgbClr val="FFFFFF"/>
          </a:solidFill>
          <a:ln cap="flat" cmpd="sng" w="19050">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3"/>
          <p:cNvSpPr/>
          <p:nvPr/>
        </p:nvSpPr>
        <p:spPr>
          <a:xfrm>
            <a:off x="2387650" y="4550450"/>
            <a:ext cx="255900" cy="297600"/>
          </a:xfrm>
          <a:prstGeom prst="star4">
            <a:avLst>
              <a:gd fmla="val 12500" name="adj"/>
            </a:avLst>
          </a:prstGeom>
          <a:solidFill>
            <a:srgbClr val="FFFFFF"/>
          </a:solidFill>
          <a:ln cap="flat" cmpd="sng" w="19050">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3"/>
          <p:cNvSpPr/>
          <p:nvPr/>
        </p:nvSpPr>
        <p:spPr>
          <a:xfrm>
            <a:off x="4571900" y="4420125"/>
            <a:ext cx="255900" cy="297600"/>
          </a:xfrm>
          <a:prstGeom prst="star4">
            <a:avLst>
              <a:gd fmla="val 12500" name="adj"/>
            </a:avLst>
          </a:prstGeom>
          <a:solidFill>
            <a:srgbClr val="FFFFFF"/>
          </a:solidFill>
          <a:ln cap="flat" cmpd="sng" w="19050">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3"/>
          <p:cNvSpPr/>
          <p:nvPr/>
        </p:nvSpPr>
        <p:spPr>
          <a:xfrm>
            <a:off x="4906125" y="3166175"/>
            <a:ext cx="255900" cy="297600"/>
          </a:xfrm>
          <a:prstGeom prst="star4">
            <a:avLst>
              <a:gd fmla="val 12500" name="adj"/>
            </a:avLst>
          </a:prstGeom>
          <a:solidFill>
            <a:srgbClr val="FFFFFF"/>
          </a:solidFill>
          <a:ln cap="flat" cmpd="sng" w="19050">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3"/>
          <p:cNvSpPr txBox="1"/>
          <p:nvPr/>
        </p:nvSpPr>
        <p:spPr>
          <a:xfrm>
            <a:off x="909450" y="123800"/>
            <a:ext cx="73251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lang="en" sz="2500" u="sng">
                <a:solidFill>
                  <a:srgbClr val="20124D"/>
                </a:solidFill>
              </a:rPr>
              <a:t>Equipment Needed Per Trip Report</a:t>
            </a:r>
            <a:endParaRPr sz="2500" u="sng">
              <a:solidFill>
                <a:srgbClr val="20124D"/>
              </a:solidFill>
            </a:endParaRPr>
          </a:p>
        </p:txBody>
      </p:sp>
      <p:sp>
        <p:nvSpPr>
          <p:cNvPr id="272" name="Google Shape;272;p33"/>
          <p:cNvSpPr/>
          <p:nvPr/>
        </p:nvSpPr>
        <p:spPr>
          <a:xfrm>
            <a:off x="3960800" y="836475"/>
            <a:ext cx="1478088" cy="789156"/>
          </a:xfrm>
          <a:prstGeom prst="cloud">
            <a:avLst/>
          </a:prstGeom>
          <a:solidFill>
            <a:srgbClr val="D9D2E9"/>
          </a:solidFill>
          <a:ln cap="flat" cmpd="sng" w="19050">
            <a:solidFill>
              <a:srgbClr val="351C7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t/>
            </a:r>
            <a:endParaRPr sz="900">
              <a:solidFill>
                <a:srgbClr val="351C75"/>
              </a:solidFill>
              <a:latin typeface="Lobster"/>
              <a:ea typeface="Lobster"/>
              <a:cs typeface="Lobster"/>
              <a:sym typeface="Lobster"/>
            </a:endParaRPr>
          </a:p>
        </p:txBody>
      </p:sp>
      <p:sp>
        <p:nvSpPr>
          <p:cNvPr id="273" name="Google Shape;273;p33"/>
          <p:cNvSpPr txBox="1"/>
          <p:nvPr/>
        </p:nvSpPr>
        <p:spPr>
          <a:xfrm rot="-194962">
            <a:off x="4130886" y="1013880"/>
            <a:ext cx="1137929" cy="35397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51C75"/>
                </a:solidFill>
                <a:latin typeface="Lobster"/>
                <a:ea typeface="Lobster"/>
                <a:cs typeface="Lobster"/>
                <a:sym typeface="Lobster"/>
              </a:rPr>
              <a:t>Trip Equipment</a:t>
            </a:r>
            <a:endParaRPr sz="900">
              <a:solidFill>
                <a:srgbClr val="351C75"/>
              </a:solidFill>
              <a:latin typeface="Lobster"/>
              <a:ea typeface="Lobster"/>
              <a:cs typeface="Lobster"/>
              <a:sym typeface="Lobster"/>
            </a:endParaRPr>
          </a:p>
        </p:txBody>
      </p:sp>
      <p:sp>
        <p:nvSpPr>
          <p:cNvPr id="274" name="Google Shape;274;p33"/>
          <p:cNvSpPr/>
          <p:nvPr/>
        </p:nvSpPr>
        <p:spPr>
          <a:xfrm>
            <a:off x="4899975" y="2415350"/>
            <a:ext cx="495300" cy="382500"/>
          </a:xfrm>
          <a:prstGeom prst="rightArrow">
            <a:avLst>
              <a:gd fmla="val 50000" name="adj1"/>
              <a:gd fmla="val 50000" name="adj2"/>
            </a:avLst>
          </a:prstGeom>
          <a:solidFill>
            <a:srgbClr val="674EA7"/>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3"/>
          <p:cNvSpPr/>
          <p:nvPr/>
        </p:nvSpPr>
        <p:spPr>
          <a:xfrm>
            <a:off x="440950" y="418400"/>
            <a:ext cx="255900" cy="297600"/>
          </a:xfrm>
          <a:prstGeom prst="star4">
            <a:avLst>
              <a:gd fmla="val 12500" name="adj"/>
            </a:avLst>
          </a:prstGeom>
          <a:solidFill>
            <a:srgbClr val="FFFFFF"/>
          </a:solidFill>
          <a:ln cap="flat" cmpd="sng" w="19050">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3"/>
          <p:cNvSpPr/>
          <p:nvPr/>
        </p:nvSpPr>
        <p:spPr>
          <a:xfrm>
            <a:off x="811075" y="836475"/>
            <a:ext cx="255900" cy="297600"/>
          </a:xfrm>
          <a:prstGeom prst="star4">
            <a:avLst>
              <a:gd fmla="val 12500" name="adj"/>
            </a:avLst>
          </a:prstGeom>
          <a:solidFill>
            <a:srgbClr val="FFFFFF"/>
          </a:solidFill>
          <a:ln cap="flat" cmpd="sng" w="19050">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34"/>
          <p:cNvSpPr txBox="1"/>
          <p:nvPr/>
        </p:nvSpPr>
        <p:spPr>
          <a:xfrm>
            <a:off x="6000750" y="4783750"/>
            <a:ext cx="30000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i="1" lang="en" sz="700">
                <a:solidFill>
                  <a:schemeClr val="lt1"/>
                </a:solidFill>
                <a:latin typeface="Playfair Display"/>
                <a:ea typeface="Playfair Display"/>
                <a:cs typeface="Playfair Display"/>
                <a:sym typeface="Playfair Display"/>
              </a:rPr>
              <a:t>Backgrounds taken from</a:t>
            </a:r>
            <a:r>
              <a:rPr lang="en" sz="700">
                <a:solidFill>
                  <a:schemeClr val="lt1"/>
                </a:solidFill>
              </a:rPr>
              <a:t> </a:t>
            </a:r>
            <a:r>
              <a:rPr i="1" lang="en" sz="700">
                <a:solidFill>
                  <a:schemeClr val="lt1"/>
                </a:solidFill>
                <a:latin typeface="Playfair Display"/>
                <a:ea typeface="Playfair Display"/>
                <a:cs typeface="Playfair Display"/>
                <a:sym typeface="Playfair Display"/>
              </a:rPr>
              <a:t>https://www.googleimagesearch.com/</a:t>
            </a:r>
            <a:endParaRPr/>
          </a:p>
        </p:txBody>
      </p:sp>
      <p:sp>
        <p:nvSpPr>
          <p:cNvPr id="283" name="Google Shape;283;p34"/>
          <p:cNvSpPr txBox="1"/>
          <p:nvPr/>
        </p:nvSpPr>
        <p:spPr>
          <a:xfrm>
            <a:off x="1236600" y="134075"/>
            <a:ext cx="66708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lang="en" sz="2500" u="sng">
                <a:solidFill>
                  <a:srgbClr val="20124D"/>
                </a:solidFill>
              </a:rPr>
              <a:t>Customer &amp; Employee Visa And Shot Records</a:t>
            </a:r>
            <a:endParaRPr sz="2500" u="sng">
              <a:solidFill>
                <a:srgbClr val="20124D"/>
              </a:solidFill>
            </a:endParaRPr>
          </a:p>
          <a:p>
            <a:pPr indent="0" lvl="0" marL="0" rtl="0" algn="ctr">
              <a:spcBef>
                <a:spcPts val="0"/>
              </a:spcBef>
              <a:spcAft>
                <a:spcPts val="0"/>
              </a:spcAft>
              <a:buClr>
                <a:schemeClr val="dk2"/>
              </a:buClr>
              <a:buSzPts val="1100"/>
              <a:buFont typeface="Arial"/>
              <a:buNone/>
            </a:pPr>
            <a:r>
              <a:t/>
            </a:r>
            <a:endParaRPr sz="2500" u="sng">
              <a:solidFill>
                <a:schemeClr val="dk2"/>
              </a:solidFill>
            </a:endParaRPr>
          </a:p>
        </p:txBody>
      </p:sp>
      <p:sp>
        <p:nvSpPr>
          <p:cNvPr id="284" name="Google Shape;284;p34"/>
          <p:cNvSpPr txBox="1"/>
          <p:nvPr/>
        </p:nvSpPr>
        <p:spPr>
          <a:xfrm>
            <a:off x="710550" y="703475"/>
            <a:ext cx="7722900" cy="12744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u="sng">
                <a:solidFill>
                  <a:srgbClr val="20124D"/>
                </a:solidFill>
              </a:rPr>
              <a:t>Purpose of Reports</a:t>
            </a:r>
            <a:endParaRPr b="1" sz="1300" u="sng">
              <a:solidFill>
                <a:srgbClr val="20124D"/>
              </a:solidFill>
            </a:endParaRPr>
          </a:p>
          <a:p>
            <a:pPr indent="-304800" lvl="0" marL="457200" rtl="0" algn="l">
              <a:lnSpc>
                <a:spcPct val="115000"/>
              </a:lnSpc>
              <a:spcBef>
                <a:spcPts val="0"/>
              </a:spcBef>
              <a:spcAft>
                <a:spcPts val="0"/>
              </a:spcAft>
              <a:buSzPts val="1200"/>
              <a:buChar char="●"/>
            </a:pPr>
            <a:r>
              <a:rPr lang="en" sz="1300">
                <a:solidFill>
                  <a:schemeClr val="dk2"/>
                </a:solidFill>
              </a:rPr>
              <a:t>These reports provide inoculation and visa details for each customer or employee for the regions and dates they plan to travel. </a:t>
            </a:r>
            <a:endParaRPr sz="1300">
              <a:solidFill>
                <a:schemeClr val="dk2"/>
              </a:solidFill>
            </a:endParaRPr>
          </a:p>
          <a:p>
            <a:pPr indent="-304800" lvl="0" marL="457200" rtl="0" algn="l">
              <a:lnSpc>
                <a:spcPct val="115000"/>
              </a:lnSpc>
              <a:spcBef>
                <a:spcPts val="0"/>
              </a:spcBef>
              <a:spcAft>
                <a:spcPts val="0"/>
              </a:spcAft>
              <a:buSzPts val="1200"/>
              <a:buChar char="●"/>
            </a:pPr>
            <a:r>
              <a:rPr lang="en" sz="1300">
                <a:solidFill>
                  <a:schemeClr val="dk2"/>
                </a:solidFill>
              </a:rPr>
              <a:t>Administration and Guides need these reports to determine inoculation and visa compliance</a:t>
            </a:r>
            <a:endParaRPr sz="1200"/>
          </a:p>
          <a:p>
            <a:pPr indent="0" lvl="0" marL="457200" rtl="0" algn="l">
              <a:spcBef>
                <a:spcPts val="0"/>
              </a:spcBef>
              <a:spcAft>
                <a:spcPts val="0"/>
              </a:spcAft>
              <a:buNone/>
            </a:pPr>
            <a:r>
              <a:t/>
            </a:r>
            <a:endParaRPr sz="1100">
              <a:solidFill>
                <a:schemeClr val="dk2"/>
              </a:solidFill>
            </a:endParaRPr>
          </a:p>
        </p:txBody>
      </p:sp>
      <p:sp>
        <p:nvSpPr>
          <p:cNvPr id="285" name="Google Shape;285;p3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35"/>
          <p:cNvSpPr/>
          <p:nvPr/>
        </p:nvSpPr>
        <p:spPr>
          <a:xfrm>
            <a:off x="1674600" y="123025"/>
            <a:ext cx="5794800" cy="5694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5"/>
          <p:cNvSpPr/>
          <p:nvPr/>
        </p:nvSpPr>
        <p:spPr>
          <a:xfrm>
            <a:off x="397200" y="814175"/>
            <a:ext cx="8349600" cy="8814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2000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5"/>
          <p:cNvSpPr txBox="1"/>
          <p:nvPr/>
        </p:nvSpPr>
        <p:spPr>
          <a:xfrm>
            <a:off x="6000750" y="4783750"/>
            <a:ext cx="30000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i="1" lang="en" sz="700">
                <a:solidFill>
                  <a:schemeClr val="lt1"/>
                </a:solidFill>
                <a:latin typeface="Playfair Display"/>
                <a:ea typeface="Playfair Display"/>
                <a:cs typeface="Playfair Display"/>
                <a:sym typeface="Playfair Display"/>
              </a:rPr>
              <a:t>Backgrounds taken from</a:t>
            </a:r>
            <a:r>
              <a:rPr lang="en" sz="700">
                <a:solidFill>
                  <a:schemeClr val="lt1"/>
                </a:solidFill>
              </a:rPr>
              <a:t> </a:t>
            </a:r>
            <a:r>
              <a:rPr i="1" lang="en" sz="700">
                <a:solidFill>
                  <a:schemeClr val="lt1"/>
                </a:solidFill>
                <a:latin typeface="Playfair Display"/>
                <a:ea typeface="Playfair Display"/>
                <a:cs typeface="Playfair Display"/>
                <a:sym typeface="Playfair Display"/>
              </a:rPr>
              <a:t>https://www.googleimagesearch.com/</a:t>
            </a:r>
            <a:endParaRPr/>
          </a:p>
        </p:txBody>
      </p:sp>
      <p:sp>
        <p:nvSpPr>
          <p:cNvPr id="293" name="Google Shape;293;p35"/>
          <p:cNvSpPr txBox="1"/>
          <p:nvPr/>
        </p:nvSpPr>
        <p:spPr>
          <a:xfrm>
            <a:off x="1236600" y="123025"/>
            <a:ext cx="6670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lang="en" sz="2500" u="sng">
                <a:solidFill>
                  <a:schemeClr val="dk2"/>
                </a:solidFill>
              </a:rPr>
              <a:t>Customer</a:t>
            </a:r>
            <a:r>
              <a:rPr lang="en" sz="2500" u="sng">
                <a:solidFill>
                  <a:schemeClr val="dk2"/>
                </a:solidFill>
              </a:rPr>
              <a:t> Visa And Shot Records</a:t>
            </a:r>
            <a:endParaRPr sz="2500" u="sng">
              <a:solidFill>
                <a:schemeClr val="dk2"/>
              </a:solidFill>
            </a:endParaRPr>
          </a:p>
        </p:txBody>
      </p:sp>
      <p:pic>
        <p:nvPicPr>
          <p:cNvPr id="294" name="Google Shape;294;p35"/>
          <p:cNvPicPr preferRelativeResize="0"/>
          <p:nvPr/>
        </p:nvPicPr>
        <p:blipFill>
          <a:blip r:embed="rId4">
            <a:alphaModFix/>
          </a:blip>
          <a:stretch>
            <a:fillRect/>
          </a:stretch>
        </p:blipFill>
        <p:spPr>
          <a:xfrm>
            <a:off x="152400" y="1716575"/>
            <a:ext cx="8839198" cy="3349150"/>
          </a:xfrm>
          <a:prstGeom prst="rect">
            <a:avLst/>
          </a:prstGeom>
          <a:noFill/>
          <a:ln>
            <a:noFill/>
          </a:ln>
          <a:effectLst>
            <a:outerShdw blurRad="57150" rotWithShape="0" algn="bl" dir="5400000" dist="76200">
              <a:srgbClr val="000000">
                <a:alpha val="50000"/>
              </a:srgbClr>
            </a:outerShdw>
          </a:effectLst>
        </p:spPr>
      </p:pic>
      <p:sp>
        <p:nvSpPr>
          <p:cNvPr id="295" name="Google Shape;295;p35"/>
          <p:cNvSpPr txBox="1"/>
          <p:nvPr/>
        </p:nvSpPr>
        <p:spPr>
          <a:xfrm>
            <a:off x="522350" y="793175"/>
            <a:ext cx="82356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Char char="●"/>
            </a:pPr>
            <a:r>
              <a:rPr lang="en" sz="1200">
                <a:solidFill>
                  <a:schemeClr val="dk2"/>
                </a:solidFill>
              </a:rPr>
              <a:t>The report shows that all countries require customers to get inoculation type for COVID-19.</a:t>
            </a:r>
            <a:endParaRPr sz="1200">
              <a:solidFill>
                <a:schemeClr val="dk2"/>
              </a:solidFill>
            </a:endParaRPr>
          </a:p>
          <a:p>
            <a:pPr indent="-304800" lvl="0" marL="457200" rtl="0" algn="l">
              <a:spcBef>
                <a:spcPts val="0"/>
              </a:spcBef>
              <a:spcAft>
                <a:spcPts val="0"/>
              </a:spcAft>
              <a:buClr>
                <a:schemeClr val="dk2"/>
              </a:buClr>
              <a:buSzPts val="1200"/>
              <a:buFont typeface="Playfair Display"/>
              <a:buChar char="●"/>
            </a:pPr>
            <a:r>
              <a:rPr lang="en" sz="1200">
                <a:solidFill>
                  <a:schemeClr val="dk2"/>
                </a:solidFill>
              </a:rPr>
              <a:t>Most countries will require customers to get a Visa. For the “NULL”  in the “has_inoculcation_type”, “date_expires”, “visa_number” or “has_visa_in_country”, the guides will have to quickly gather information to notify the customer(s) of the requirements before the trip.</a:t>
            </a:r>
            <a:endParaRPr sz="1200">
              <a:solidFill>
                <a:schemeClr val="dk2"/>
              </a:solidFill>
            </a:endParaRPr>
          </a:p>
        </p:txBody>
      </p:sp>
      <p:sp>
        <p:nvSpPr>
          <p:cNvPr id="296" name="Google Shape;296;p3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p36"/>
          <p:cNvSpPr/>
          <p:nvPr/>
        </p:nvSpPr>
        <p:spPr>
          <a:xfrm>
            <a:off x="1861850" y="132200"/>
            <a:ext cx="5321100" cy="517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6"/>
          <p:cNvSpPr txBox="1"/>
          <p:nvPr/>
        </p:nvSpPr>
        <p:spPr>
          <a:xfrm>
            <a:off x="6000750" y="4783750"/>
            <a:ext cx="30000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i="1" lang="en" sz="700">
                <a:solidFill>
                  <a:schemeClr val="lt1"/>
                </a:solidFill>
                <a:latin typeface="Playfair Display"/>
                <a:ea typeface="Playfair Display"/>
                <a:cs typeface="Playfair Display"/>
                <a:sym typeface="Playfair Display"/>
              </a:rPr>
              <a:t>Backgrounds taken from</a:t>
            </a:r>
            <a:r>
              <a:rPr lang="en" sz="700">
                <a:solidFill>
                  <a:schemeClr val="lt1"/>
                </a:solidFill>
              </a:rPr>
              <a:t> </a:t>
            </a:r>
            <a:r>
              <a:rPr i="1" lang="en" sz="700">
                <a:solidFill>
                  <a:schemeClr val="lt1"/>
                </a:solidFill>
                <a:latin typeface="Playfair Display"/>
                <a:ea typeface="Playfair Display"/>
                <a:cs typeface="Playfair Display"/>
                <a:sym typeface="Playfair Display"/>
              </a:rPr>
              <a:t>https://www.googleimagesearch.com/</a:t>
            </a:r>
            <a:endParaRPr/>
          </a:p>
        </p:txBody>
      </p:sp>
      <p:sp>
        <p:nvSpPr>
          <p:cNvPr id="303" name="Google Shape;303;p36"/>
          <p:cNvSpPr txBox="1"/>
          <p:nvPr/>
        </p:nvSpPr>
        <p:spPr>
          <a:xfrm>
            <a:off x="1236600" y="134075"/>
            <a:ext cx="6670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lang="en" sz="2500" u="sng">
                <a:solidFill>
                  <a:schemeClr val="dk2"/>
                </a:solidFill>
              </a:rPr>
              <a:t>Employee Visa And Shot Records</a:t>
            </a:r>
            <a:endParaRPr sz="2500" u="sng">
              <a:solidFill>
                <a:schemeClr val="dk2"/>
              </a:solidFill>
            </a:endParaRPr>
          </a:p>
        </p:txBody>
      </p:sp>
      <p:sp>
        <p:nvSpPr>
          <p:cNvPr id="304" name="Google Shape;304;p36"/>
          <p:cNvSpPr txBox="1"/>
          <p:nvPr/>
        </p:nvSpPr>
        <p:spPr>
          <a:xfrm>
            <a:off x="710550" y="703475"/>
            <a:ext cx="7722900" cy="10929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The report shows that all countries require employees to get inoculation type for COVID-19.</a:t>
            </a:r>
            <a:endParaRPr sz="1200"/>
          </a:p>
          <a:p>
            <a:pPr indent="-304800" lvl="0" marL="457200" rtl="0" algn="l">
              <a:spcBef>
                <a:spcPts val="0"/>
              </a:spcBef>
              <a:spcAft>
                <a:spcPts val="0"/>
              </a:spcAft>
              <a:buSzPts val="1200"/>
              <a:buChar char="●"/>
            </a:pPr>
            <a:r>
              <a:rPr lang="en" sz="1200"/>
              <a:t>Most countries will require employees to get a Visa. </a:t>
            </a:r>
            <a:r>
              <a:rPr lang="en" sz="1200">
                <a:solidFill>
                  <a:schemeClr val="dk2"/>
                </a:solidFill>
              </a:rPr>
              <a:t>However, for the “NULL” in the “visa_number” or “has_visa_in_country”, the Administration will have to quickly gather that information and notify the appropriate employee(s) of the requirements before the trip.</a:t>
            </a:r>
            <a:endParaRPr sz="1200">
              <a:solidFill>
                <a:schemeClr val="dk2"/>
              </a:solidFill>
            </a:endParaRPr>
          </a:p>
          <a:p>
            <a:pPr indent="0" lvl="0" marL="457200" rtl="0" algn="l">
              <a:spcBef>
                <a:spcPts val="0"/>
              </a:spcBef>
              <a:spcAft>
                <a:spcPts val="0"/>
              </a:spcAft>
              <a:buNone/>
            </a:pPr>
            <a:r>
              <a:t/>
            </a:r>
            <a:endParaRPr sz="1100">
              <a:solidFill>
                <a:schemeClr val="dk2"/>
              </a:solidFill>
            </a:endParaRPr>
          </a:p>
        </p:txBody>
      </p:sp>
      <p:pic>
        <p:nvPicPr>
          <p:cNvPr id="305" name="Google Shape;305;p36"/>
          <p:cNvPicPr preferRelativeResize="0"/>
          <p:nvPr/>
        </p:nvPicPr>
        <p:blipFill>
          <a:blip r:embed="rId4">
            <a:alphaModFix/>
          </a:blip>
          <a:stretch>
            <a:fillRect/>
          </a:stretch>
        </p:blipFill>
        <p:spPr>
          <a:xfrm>
            <a:off x="202000" y="2019925"/>
            <a:ext cx="8798751" cy="1541200"/>
          </a:xfrm>
          <a:prstGeom prst="rect">
            <a:avLst/>
          </a:prstGeom>
          <a:noFill/>
          <a:ln>
            <a:noFill/>
          </a:ln>
        </p:spPr>
      </p:pic>
      <p:sp>
        <p:nvSpPr>
          <p:cNvPr id="306" name="Google Shape;306;p3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p37"/>
          <p:cNvSpPr txBox="1"/>
          <p:nvPr/>
        </p:nvSpPr>
        <p:spPr>
          <a:xfrm>
            <a:off x="98025" y="94275"/>
            <a:ext cx="3800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lang="en" sz="2500" u="sng">
                <a:solidFill>
                  <a:schemeClr val="dk2"/>
                </a:solidFill>
              </a:rPr>
              <a:t>Trip Schedules </a:t>
            </a:r>
            <a:endParaRPr sz="1900">
              <a:solidFill>
                <a:schemeClr val="dk2"/>
              </a:solidFill>
              <a:latin typeface="Lobster"/>
              <a:ea typeface="Lobster"/>
              <a:cs typeface="Lobster"/>
              <a:sym typeface="Lobster"/>
            </a:endParaRPr>
          </a:p>
        </p:txBody>
      </p:sp>
      <p:pic>
        <p:nvPicPr>
          <p:cNvPr id="312" name="Google Shape;312;p37"/>
          <p:cNvPicPr preferRelativeResize="0"/>
          <p:nvPr/>
        </p:nvPicPr>
        <p:blipFill>
          <a:blip r:embed="rId4">
            <a:alphaModFix/>
          </a:blip>
          <a:stretch>
            <a:fillRect/>
          </a:stretch>
        </p:blipFill>
        <p:spPr>
          <a:xfrm>
            <a:off x="4000425" y="416425"/>
            <a:ext cx="5018450" cy="4176675"/>
          </a:xfrm>
          <a:prstGeom prst="rect">
            <a:avLst/>
          </a:prstGeom>
          <a:noFill/>
          <a:ln>
            <a:noFill/>
          </a:ln>
        </p:spPr>
      </p:pic>
      <p:sp>
        <p:nvSpPr>
          <p:cNvPr id="313" name="Google Shape;313;p37"/>
          <p:cNvSpPr txBox="1"/>
          <p:nvPr>
            <p:ph idx="4294967295" type="body"/>
          </p:nvPr>
        </p:nvSpPr>
        <p:spPr>
          <a:xfrm>
            <a:off x="300075" y="1404825"/>
            <a:ext cx="3396300" cy="25740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400" u="sng">
                <a:latin typeface="Arial"/>
                <a:ea typeface="Arial"/>
                <a:cs typeface="Arial"/>
                <a:sym typeface="Arial"/>
              </a:rPr>
              <a:t>Purpose of Report</a:t>
            </a:r>
            <a:endParaRPr b="1" sz="1400" u="sng">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400">
                <a:latin typeface="Arial"/>
                <a:ea typeface="Arial"/>
                <a:cs typeface="Arial"/>
                <a:sym typeface="Arial"/>
              </a:rPr>
              <a:t>This report is needed so customers and staff can check on trip schedules and each day’s excursion.</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The report shows trip_id, region, and each excursion with the beginning and ending date of the trip (for example; trip_id 1 is one trip to Asia with two different excursion)</a:t>
            </a:r>
            <a:endParaRPr>
              <a:solidFill>
                <a:schemeClr val="accent1"/>
              </a:solidFill>
              <a:highlight>
                <a:schemeClr val="dk1"/>
              </a:highlight>
            </a:endParaRPr>
          </a:p>
        </p:txBody>
      </p:sp>
      <p:sp>
        <p:nvSpPr>
          <p:cNvPr id="314" name="Google Shape;314;p3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descr="Surfboard alone on beach at sunset" id="319" name="Google Shape;319;p38"/>
          <p:cNvPicPr preferRelativeResize="0"/>
          <p:nvPr/>
        </p:nvPicPr>
        <p:blipFill rotWithShape="1">
          <a:blip r:embed="rId3">
            <a:alphaModFix/>
          </a:blip>
          <a:srcRect b="3532" l="0" r="0" t="21465"/>
          <a:stretch/>
        </p:blipFill>
        <p:spPr>
          <a:xfrm>
            <a:off x="-200" y="0"/>
            <a:ext cx="9144400" cy="5143500"/>
          </a:xfrm>
          <a:prstGeom prst="rect">
            <a:avLst/>
          </a:prstGeom>
          <a:noFill/>
          <a:ln>
            <a:noFill/>
          </a:ln>
        </p:spPr>
      </p:pic>
      <p:sp>
        <p:nvSpPr>
          <p:cNvPr id="320" name="Google Shape;320;p38"/>
          <p:cNvSpPr txBox="1"/>
          <p:nvPr>
            <p:ph idx="4294967295" type="body"/>
          </p:nvPr>
        </p:nvSpPr>
        <p:spPr>
          <a:xfrm>
            <a:off x="381000" y="4061050"/>
            <a:ext cx="5160000" cy="701400"/>
          </a:xfrm>
          <a:prstGeom prst="rect">
            <a:avLst/>
          </a:prstGeom>
          <a:solidFill>
            <a:schemeClr val="lt1"/>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400"/>
              <a:t>                  </a:t>
            </a:r>
            <a:r>
              <a:rPr lang="en" sz="2400">
                <a:latin typeface="Lobster"/>
                <a:ea typeface="Lobster"/>
                <a:cs typeface="Lobster"/>
                <a:sym typeface="Lobster"/>
              </a:rPr>
              <a:t>Destinations</a:t>
            </a:r>
            <a:endParaRPr sz="2400">
              <a:latin typeface="Lobster"/>
              <a:ea typeface="Lobster"/>
              <a:cs typeface="Lobster"/>
              <a:sym typeface="Lobster"/>
            </a:endParaRPr>
          </a:p>
        </p:txBody>
      </p:sp>
      <p:sp>
        <p:nvSpPr>
          <p:cNvPr id="321" name="Google Shape;321;p38"/>
          <p:cNvSpPr txBox="1"/>
          <p:nvPr/>
        </p:nvSpPr>
        <p:spPr>
          <a:xfrm>
            <a:off x="7289675" y="4762450"/>
            <a:ext cx="17931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100"/>
              </a:spcBef>
              <a:spcAft>
                <a:spcPts val="2100"/>
              </a:spcAft>
              <a:buNone/>
            </a:pPr>
            <a:r>
              <a:rPr i="1" lang="en" sz="700">
                <a:solidFill>
                  <a:schemeClr val="lt1"/>
                </a:solidFill>
                <a:latin typeface="Playfair Display"/>
                <a:ea typeface="Playfair Display"/>
                <a:cs typeface="Playfair Display"/>
                <a:sym typeface="Playfair Display"/>
              </a:rPr>
              <a:t>Photos taken from https://pinterest.com/</a:t>
            </a:r>
            <a:endParaRPr i="1" sz="700">
              <a:solidFill>
                <a:schemeClr val="lt1"/>
              </a:solidFill>
              <a:latin typeface="Playfair Display"/>
              <a:ea typeface="Playfair Display"/>
              <a:cs typeface="Playfair Display"/>
              <a:sym typeface="Playfair Display"/>
            </a:endParaRPr>
          </a:p>
        </p:txBody>
      </p:sp>
      <p:sp>
        <p:nvSpPr>
          <p:cNvPr id="322" name="Google Shape;322;p3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9"/>
          <p:cNvSpPr txBox="1"/>
          <p:nvPr>
            <p:ph idx="4294967295" type="title"/>
          </p:nvPr>
        </p:nvSpPr>
        <p:spPr>
          <a:xfrm>
            <a:off x="0" y="3684000"/>
            <a:ext cx="9144000" cy="14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bster"/>
                <a:ea typeface="Lobster"/>
                <a:cs typeface="Lobster"/>
                <a:sym typeface="Lobster"/>
              </a:rPr>
              <a:t>Africa </a:t>
            </a:r>
            <a:r>
              <a:rPr lang="en" sz="2100">
                <a:latin typeface="Arial"/>
                <a:ea typeface="Arial"/>
                <a:cs typeface="Arial"/>
                <a:sym typeface="Arial"/>
              </a:rPr>
              <a:t>is a </a:t>
            </a:r>
            <a:r>
              <a:rPr lang="en" sz="2100">
                <a:latin typeface="Arial"/>
                <a:ea typeface="Arial"/>
                <a:cs typeface="Arial"/>
                <a:sym typeface="Arial"/>
              </a:rPr>
              <a:t>continent that has a lot to offer. Our excursions include nature hikes, camping, fishing and getting close to wildlife while practicing safety precautions. </a:t>
            </a:r>
            <a:endParaRPr sz="2100">
              <a:latin typeface="Arial"/>
              <a:ea typeface="Arial"/>
              <a:cs typeface="Arial"/>
              <a:sym typeface="Arial"/>
            </a:endParaRPr>
          </a:p>
        </p:txBody>
      </p:sp>
      <p:pic>
        <p:nvPicPr>
          <p:cNvPr id="328" name="Google Shape;328;p39"/>
          <p:cNvPicPr preferRelativeResize="0"/>
          <p:nvPr/>
        </p:nvPicPr>
        <p:blipFill>
          <a:blip r:embed="rId3">
            <a:alphaModFix/>
          </a:blip>
          <a:stretch>
            <a:fillRect/>
          </a:stretch>
        </p:blipFill>
        <p:spPr>
          <a:xfrm>
            <a:off x="2969100" y="900975"/>
            <a:ext cx="2923850" cy="2551000"/>
          </a:xfrm>
          <a:prstGeom prst="rect">
            <a:avLst/>
          </a:prstGeom>
          <a:noFill/>
          <a:ln>
            <a:noFill/>
          </a:ln>
        </p:spPr>
      </p:pic>
      <p:pic>
        <p:nvPicPr>
          <p:cNvPr id="329" name="Google Shape;329;p39"/>
          <p:cNvPicPr preferRelativeResize="0"/>
          <p:nvPr/>
        </p:nvPicPr>
        <p:blipFill>
          <a:blip r:embed="rId4">
            <a:alphaModFix/>
          </a:blip>
          <a:stretch>
            <a:fillRect/>
          </a:stretch>
        </p:blipFill>
        <p:spPr>
          <a:xfrm>
            <a:off x="5892950" y="900975"/>
            <a:ext cx="3204475" cy="2551000"/>
          </a:xfrm>
          <a:prstGeom prst="rect">
            <a:avLst/>
          </a:prstGeom>
          <a:noFill/>
          <a:ln>
            <a:noFill/>
          </a:ln>
        </p:spPr>
      </p:pic>
      <p:sp>
        <p:nvSpPr>
          <p:cNvPr id="330" name="Google Shape;330;p39"/>
          <p:cNvSpPr txBox="1"/>
          <p:nvPr/>
        </p:nvSpPr>
        <p:spPr>
          <a:xfrm>
            <a:off x="673575" y="500775"/>
            <a:ext cx="144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bster"/>
                <a:ea typeface="Lobster"/>
                <a:cs typeface="Lobster"/>
                <a:sym typeface="Lobster"/>
              </a:rPr>
              <a:t>Hiking</a:t>
            </a:r>
            <a:endParaRPr>
              <a:latin typeface="Lobster"/>
              <a:ea typeface="Lobster"/>
              <a:cs typeface="Lobster"/>
              <a:sym typeface="Lobster"/>
            </a:endParaRPr>
          </a:p>
        </p:txBody>
      </p:sp>
      <p:sp>
        <p:nvSpPr>
          <p:cNvPr id="331" name="Google Shape;331;p39"/>
          <p:cNvSpPr txBox="1"/>
          <p:nvPr/>
        </p:nvSpPr>
        <p:spPr>
          <a:xfrm>
            <a:off x="3617525" y="446525"/>
            <a:ext cx="17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bster"/>
                <a:ea typeface="Lobster"/>
                <a:cs typeface="Lobster"/>
                <a:sym typeface="Lobster"/>
              </a:rPr>
              <a:t>Camping </a:t>
            </a:r>
            <a:endParaRPr>
              <a:latin typeface="Lobster"/>
              <a:ea typeface="Lobster"/>
              <a:cs typeface="Lobster"/>
              <a:sym typeface="Lobster"/>
            </a:endParaRPr>
          </a:p>
        </p:txBody>
      </p:sp>
      <p:sp>
        <p:nvSpPr>
          <p:cNvPr id="332" name="Google Shape;332;p39"/>
          <p:cNvSpPr txBox="1"/>
          <p:nvPr/>
        </p:nvSpPr>
        <p:spPr>
          <a:xfrm>
            <a:off x="6604075" y="446525"/>
            <a:ext cx="16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bster"/>
                <a:ea typeface="Lobster"/>
                <a:cs typeface="Lobster"/>
                <a:sym typeface="Lobster"/>
              </a:rPr>
              <a:t>Fishing</a:t>
            </a:r>
            <a:r>
              <a:rPr lang="en">
                <a:latin typeface="Lobster"/>
                <a:ea typeface="Lobster"/>
                <a:cs typeface="Lobster"/>
                <a:sym typeface="Lobster"/>
              </a:rPr>
              <a:t> </a:t>
            </a:r>
            <a:endParaRPr>
              <a:latin typeface="Lobster"/>
              <a:ea typeface="Lobster"/>
              <a:cs typeface="Lobster"/>
              <a:sym typeface="Lobster"/>
            </a:endParaRPr>
          </a:p>
        </p:txBody>
      </p:sp>
      <p:pic>
        <p:nvPicPr>
          <p:cNvPr id="333" name="Google Shape;333;p39"/>
          <p:cNvPicPr preferRelativeResize="0"/>
          <p:nvPr/>
        </p:nvPicPr>
        <p:blipFill>
          <a:blip r:embed="rId5">
            <a:alphaModFix/>
          </a:blip>
          <a:stretch>
            <a:fillRect/>
          </a:stretch>
        </p:blipFill>
        <p:spPr>
          <a:xfrm>
            <a:off x="0" y="900975"/>
            <a:ext cx="2969100" cy="2551000"/>
          </a:xfrm>
          <a:prstGeom prst="rect">
            <a:avLst/>
          </a:prstGeom>
          <a:noFill/>
          <a:ln>
            <a:noFill/>
          </a:ln>
        </p:spPr>
      </p:pic>
      <p:sp>
        <p:nvSpPr>
          <p:cNvPr id="334" name="Google Shape;334;p39"/>
          <p:cNvSpPr txBox="1"/>
          <p:nvPr/>
        </p:nvSpPr>
        <p:spPr>
          <a:xfrm>
            <a:off x="244875" y="3451975"/>
            <a:ext cx="18753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i="1" lang="en" sz="700">
                <a:solidFill>
                  <a:srgbClr val="202124"/>
                </a:solidFill>
                <a:latin typeface="Playfair Display"/>
                <a:ea typeface="Playfair Display"/>
                <a:cs typeface="Playfair Display"/>
                <a:sym typeface="Playfair Display"/>
              </a:rPr>
              <a:t>Photos taken from https://Vertuoso.com/</a:t>
            </a:r>
            <a:endParaRPr i="1" sz="700">
              <a:solidFill>
                <a:srgbClr val="202124"/>
              </a:solidFill>
              <a:latin typeface="Playfair Display"/>
              <a:ea typeface="Playfair Display"/>
              <a:cs typeface="Playfair Display"/>
              <a:sym typeface="Playfair Display"/>
            </a:endParaRPr>
          </a:p>
        </p:txBody>
      </p:sp>
      <p:sp>
        <p:nvSpPr>
          <p:cNvPr id="335" name="Google Shape;335;p39"/>
          <p:cNvSpPr txBox="1"/>
          <p:nvPr/>
        </p:nvSpPr>
        <p:spPr>
          <a:xfrm>
            <a:off x="2969100" y="3451975"/>
            <a:ext cx="30000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i="1" lang="en" sz="700">
                <a:solidFill>
                  <a:schemeClr val="dk2"/>
                </a:solidFill>
                <a:latin typeface="Playfair Display"/>
                <a:ea typeface="Playfair Display"/>
                <a:cs typeface="Playfair Display"/>
                <a:sym typeface="Playfair Display"/>
              </a:rPr>
              <a:t>Photos taken from https://www.bigskysafaris.com/</a:t>
            </a:r>
            <a:endParaRPr i="1" sz="700">
              <a:solidFill>
                <a:schemeClr val="dk2"/>
              </a:solidFill>
              <a:latin typeface="Playfair Display"/>
              <a:ea typeface="Playfair Display"/>
              <a:cs typeface="Playfair Display"/>
              <a:sym typeface="Playfair Display"/>
            </a:endParaRPr>
          </a:p>
        </p:txBody>
      </p:sp>
      <p:sp>
        <p:nvSpPr>
          <p:cNvPr id="336" name="Google Shape;336;p39"/>
          <p:cNvSpPr txBox="1"/>
          <p:nvPr/>
        </p:nvSpPr>
        <p:spPr>
          <a:xfrm>
            <a:off x="6031375" y="3559125"/>
            <a:ext cx="30000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i="1" lang="en" sz="700">
                <a:solidFill>
                  <a:schemeClr val="dk2"/>
                </a:solidFill>
                <a:latin typeface="Playfair Display"/>
                <a:ea typeface="Playfair Display"/>
                <a:cs typeface="Playfair Display"/>
                <a:sym typeface="Playfair Display"/>
              </a:rPr>
              <a:t>Photos taken from https://www.weforum.org/</a:t>
            </a:r>
            <a:endParaRPr i="1" sz="700">
              <a:solidFill>
                <a:schemeClr val="dk2"/>
              </a:solidFill>
              <a:latin typeface="Playfair Display"/>
              <a:ea typeface="Playfair Display"/>
              <a:cs typeface="Playfair Display"/>
              <a:sym typeface="Playfair Display"/>
            </a:endParaRPr>
          </a:p>
        </p:txBody>
      </p:sp>
      <p:sp>
        <p:nvSpPr>
          <p:cNvPr id="337" name="Google Shape;337;p3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0"/>
          <p:cNvSpPr txBox="1"/>
          <p:nvPr>
            <p:ph type="title"/>
          </p:nvPr>
        </p:nvSpPr>
        <p:spPr>
          <a:xfrm>
            <a:off x="97100" y="83250"/>
            <a:ext cx="4045200" cy="83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latin typeface="Lobster"/>
                <a:ea typeface="Lobster"/>
                <a:cs typeface="Lobster"/>
                <a:sym typeface="Lobster"/>
              </a:rPr>
              <a:t>Asia</a:t>
            </a:r>
            <a:endParaRPr sz="4000">
              <a:latin typeface="Lobster"/>
              <a:ea typeface="Lobster"/>
              <a:cs typeface="Lobster"/>
              <a:sym typeface="Lobster"/>
            </a:endParaRPr>
          </a:p>
        </p:txBody>
      </p:sp>
      <p:sp>
        <p:nvSpPr>
          <p:cNvPr id="343" name="Google Shape;343;p40"/>
          <p:cNvSpPr txBox="1"/>
          <p:nvPr>
            <p:ph idx="1" type="subTitle"/>
          </p:nvPr>
        </p:nvSpPr>
        <p:spPr>
          <a:xfrm>
            <a:off x="256800" y="1007400"/>
            <a:ext cx="4045200" cy="373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Arial"/>
                <a:ea typeface="Arial"/>
                <a:cs typeface="Arial"/>
                <a:sym typeface="Arial"/>
              </a:rPr>
              <a:t>Asia is full of big cities, beautiful nature, culture and architecture. Our excursions in Asia includes different countries worth visiting such as China, Thailand and Japan. Our trips were designed to experience the best out of this continent including unique landmarks, food experiences, and mountain hikes.</a:t>
            </a:r>
            <a:endParaRPr sz="1800">
              <a:latin typeface="Arial"/>
              <a:ea typeface="Arial"/>
              <a:cs typeface="Arial"/>
              <a:sym typeface="Arial"/>
            </a:endParaRPr>
          </a:p>
        </p:txBody>
      </p:sp>
      <p:pic>
        <p:nvPicPr>
          <p:cNvPr id="344" name="Google Shape;344;p40"/>
          <p:cNvPicPr preferRelativeResize="0"/>
          <p:nvPr/>
        </p:nvPicPr>
        <p:blipFill>
          <a:blip r:embed="rId3">
            <a:alphaModFix/>
          </a:blip>
          <a:stretch>
            <a:fillRect/>
          </a:stretch>
        </p:blipFill>
        <p:spPr>
          <a:xfrm>
            <a:off x="4572000" y="2571750"/>
            <a:ext cx="4572001" cy="2576875"/>
          </a:xfrm>
          <a:prstGeom prst="rect">
            <a:avLst/>
          </a:prstGeom>
          <a:noFill/>
          <a:ln>
            <a:noFill/>
          </a:ln>
        </p:spPr>
      </p:pic>
      <p:pic>
        <p:nvPicPr>
          <p:cNvPr id="345" name="Google Shape;345;p40"/>
          <p:cNvPicPr preferRelativeResize="0"/>
          <p:nvPr/>
        </p:nvPicPr>
        <p:blipFill>
          <a:blip r:embed="rId4">
            <a:alphaModFix/>
          </a:blip>
          <a:stretch>
            <a:fillRect/>
          </a:stretch>
        </p:blipFill>
        <p:spPr>
          <a:xfrm>
            <a:off x="4572000" y="0"/>
            <a:ext cx="4572000" cy="2495225"/>
          </a:xfrm>
          <a:prstGeom prst="rect">
            <a:avLst/>
          </a:prstGeom>
          <a:noFill/>
          <a:ln>
            <a:noFill/>
          </a:ln>
        </p:spPr>
      </p:pic>
      <p:sp>
        <p:nvSpPr>
          <p:cNvPr id="346" name="Google Shape;346;p40"/>
          <p:cNvSpPr txBox="1"/>
          <p:nvPr/>
        </p:nvSpPr>
        <p:spPr>
          <a:xfrm>
            <a:off x="6743200" y="2135475"/>
            <a:ext cx="20283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i="1" lang="en" sz="700">
                <a:solidFill>
                  <a:schemeClr val="lt1"/>
                </a:solidFill>
                <a:latin typeface="Playfair Display"/>
                <a:ea typeface="Playfair Display"/>
                <a:cs typeface="Playfair Display"/>
                <a:sym typeface="Playfair Display"/>
              </a:rPr>
              <a:t>Photos taken from https://Shutterstock.com/</a:t>
            </a:r>
            <a:endParaRPr i="1" sz="700">
              <a:solidFill>
                <a:schemeClr val="lt1"/>
              </a:solidFill>
              <a:latin typeface="Playfair Display"/>
              <a:ea typeface="Playfair Display"/>
              <a:cs typeface="Playfair Display"/>
              <a:sym typeface="Playfair Display"/>
            </a:endParaRPr>
          </a:p>
        </p:txBody>
      </p:sp>
      <p:sp>
        <p:nvSpPr>
          <p:cNvPr id="347" name="Google Shape;347;p40"/>
          <p:cNvSpPr txBox="1"/>
          <p:nvPr/>
        </p:nvSpPr>
        <p:spPr>
          <a:xfrm>
            <a:off x="6498250" y="4737800"/>
            <a:ext cx="20589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i="1" lang="en" sz="700">
                <a:solidFill>
                  <a:schemeClr val="lt1"/>
                </a:solidFill>
                <a:latin typeface="Playfair Display"/>
                <a:ea typeface="Playfair Display"/>
                <a:cs typeface="Playfair Display"/>
                <a:sym typeface="Playfair Display"/>
              </a:rPr>
              <a:t>Photos taken from https://iStock.com/</a:t>
            </a:r>
            <a:endParaRPr i="1" sz="700">
              <a:solidFill>
                <a:schemeClr val="lt1"/>
              </a:solidFill>
              <a:latin typeface="Playfair Display"/>
              <a:ea typeface="Playfair Display"/>
              <a:cs typeface="Playfair Display"/>
              <a:sym typeface="Playfair Display"/>
            </a:endParaRPr>
          </a:p>
        </p:txBody>
      </p:sp>
      <p:sp>
        <p:nvSpPr>
          <p:cNvPr id="348" name="Google Shape;348;p4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descr="Looking downs towards foggy Golden Gate Bridge from cliff" id="353" name="Google Shape;353;p41"/>
          <p:cNvPicPr preferRelativeResize="0"/>
          <p:nvPr/>
        </p:nvPicPr>
        <p:blipFill rotWithShape="1">
          <a:blip r:embed="rId3">
            <a:alphaModFix/>
          </a:blip>
          <a:srcRect b="0" l="35438" r="9015" t="0"/>
          <a:stretch/>
        </p:blipFill>
        <p:spPr>
          <a:xfrm>
            <a:off x="76200" y="76200"/>
            <a:ext cx="5969697" cy="5002200"/>
          </a:xfrm>
          <a:prstGeom prst="rect">
            <a:avLst/>
          </a:prstGeom>
          <a:noFill/>
          <a:ln>
            <a:noFill/>
          </a:ln>
        </p:spPr>
      </p:pic>
      <p:sp>
        <p:nvSpPr>
          <p:cNvPr id="354" name="Google Shape;354;p41"/>
          <p:cNvSpPr txBox="1"/>
          <p:nvPr>
            <p:ph idx="4294967295" type="body"/>
          </p:nvPr>
        </p:nvSpPr>
        <p:spPr>
          <a:xfrm>
            <a:off x="546000" y="1720975"/>
            <a:ext cx="4903800" cy="3009300"/>
          </a:xfrm>
          <a:prstGeom prst="rect">
            <a:avLst/>
          </a:prstGeom>
          <a:solidFill>
            <a:srgbClr val="FFFFFF"/>
          </a:solidFill>
        </p:spPr>
        <p:txBody>
          <a:bodyPr anchorCtr="0" anchor="t" bIns="91425" lIns="91425" spcFirstLastPara="1" rIns="91425" wrap="square" tIns="91425">
            <a:noAutofit/>
          </a:bodyPr>
          <a:lstStyle/>
          <a:p>
            <a:pPr indent="457200" lvl="0" marL="914400" rtl="0" algn="l">
              <a:spcBef>
                <a:spcPts val="0"/>
              </a:spcBef>
              <a:spcAft>
                <a:spcPts val="0"/>
              </a:spcAft>
              <a:buNone/>
            </a:pPr>
            <a:r>
              <a:rPr b="1" lang="en" sz="2500">
                <a:solidFill>
                  <a:srgbClr val="202124"/>
                </a:solidFill>
                <a:latin typeface="Lobster"/>
                <a:ea typeface="Lobster"/>
                <a:cs typeface="Lobster"/>
                <a:sym typeface="Lobster"/>
              </a:rPr>
              <a:t>North</a:t>
            </a:r>
            <a:r>
              <a:rPr b="1" lang="en" sz="2500">
                <a:solidFill>
                  <a:srgbClr val="202124"/>
                </a:solidFill>
                <a:latin typeface="Lobster"/>
                <a:ea typeface="Lobster"/>
                <a:cs typeface="Lobster"/>
                <a:sym typeface="Lobster"/>
              </a:rPr>
              <a:t> America</a:t>
            </a:r>
            <a:r>
              <a:rPr lang="en" sz="2500">
                <a:solidFill>
                  <a:srgbClr val="202124"/>
                </a:solidFill>
                <a:latin typeface="Lobster"/>
                <a:ea typeface="Lobster"/>
                <a:cs typeface="Lobster"/>
                <a:sym typeface="Lobster"/>
              </a:rPr>
              <a:t> </a:t>
            </a:r>
            <a:endParaRPr sz="2500">
              <a:solidFill>
                <a:srgbClr val="202124"/>
              </a:solidFill>
              <a:latin typeface="Lobster"/>
              <a:ea typeface="Lobster"/>
              <a:cs typeface="Lobster"/>
              <a:sym typeface="Lobster"/>
            </a:endParaRPr>
          </a:p>
          <a:p>
            <a:pPr indent="0" lvl="0" marL="0" rtl="0" algn="l">
              <a:spcBef>
                <a:spcPts val="1600"/>
              </a:spcBef>
              <a:spcAft>
                <a:spcPts val="1600"/>
              </a:spcAft>
              <a:buNone/>
            </a:pPr>
            <a:r>
              <a:rPr lang="en">
                <a:solidFill>
                  <a:srgbClr val="202124"/>
                </a:solidFill>
                <a:latin typeface="Arial"/>
                <a:ea typeface="Arial"/>
                <a:cs typeface="Arial"/>
                <a:sym typeface="Arial"/>
              </a:rPr>
              <a:t>North America has a very unique and diverse environment. Our excursions include riding a train through the mountains in Montana, hiking through the Cascade Mountains, visiting Yosemite and hiking near the Golden Gate bridge. This excursion is perfect for those who are mountain lovers!</a:t>
            </a:r>
            <a:endParaRPr>
              <a:solidFill>
                <a:srgbClr val="202124"/>
              </a:solidFill>
              <a:latin typeface="Arial"/>
              <a:ea typeface="Arial"/>
              <a:cs typeface="Arial"/>
              <a:sym typeface="Arial"/>
            </a:endParaRPr>
          </a:p>
        </p:txBody>
      </p:sp>
      <p:pic>
        <p:nvPicPr>
          <p:cNvPr id="355" name="Google Shape;355;p41"/>
          <p:cNvPicPr preferRelativeResize="0"/>
          <p:nvPr/>
        </p:nvPicPr>
        <p:blipFill>
          <a:blip r:embed="rId4">
            <a:alphaModFix/>
          </a:blip>
          <a:stretch>
            <a:fillRect/>
          </a:stretch>
        </p:blipFill>
        <p:spPr>
          <a:xfrm>
            <a:off x="6109200" y="118725"/>
            <a:ext cx="2898975" cy="2372950"/>
          </a:xfrm>
          <a:prstGeom prst="rect">
            <a:avLst/>
          </a:prstGeom>
          <a:noFill/>
          <a:ln>
            <a:noFill/>
          </a:ln>
        </p:spPr>
      </p:pic>
      <p:pic>
        <p:nvPicPr>
          <p:cNvPr id="356" name="Google Shape;356;p41"/>
          <p:cNvPicPr preferRelativeResize="0"/>
          <p:nvPr/>
        </p:nvPicPr>
        <p:blipFill>
          <a:blip r:embed="rId5">
            <a:alphaModFix/>
          </a:blip>
          <a:stretch>
            <a:fillRect/>
          </a:stretch>
        </p:blipFill>
        <p:spPr>
          <a:xfrm>
            <a:off x="6109200" y="2655950"/>
            <a:ext cx="2898975" cy="2322300"/>
          </a:xfrm>
          <a:prstGeom prst="rect">
            <a:avLst/>
          </a:prstGeom>
          <a:noFill/>
          <a:ln>
            <a:noFill/>
          </a:ln>
        </p:spPr>
      </p:pic>
      <p:sp>
        <p:nvSpPr>
          <p:cNvPr id="357" name="Google Shape;357;p41"/>
          <p:cNvSpPr txBox="1"/>
          <p:nvPr/>
        </p:nvSpPr>
        <p:spPr>
          <a:xfrm>
            <a:off x="76200" y="4785900"/>
            <a:ext cx="19980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i="1" lang="en" sz="700">
                <a:solidFill>
                  <a:schemeClr val="lt1"/>
                </a:solidFill>
                <a:latin typeface="Playfair Display"/>
                <a:ea typeface="Playfair Display"/>
                <a:cs typeface="Playfair Display"/>
                <a:sym typeface="Playfair Display"/>
              </a:rPr>
              <a:t>Photos taken from https://amazon.com/</a:t>
            </a:r>
            <a:endParaRPr i="1" sz="700">
              <a:solidFill>
                <a:schemeClr val="lt1"/>
              </a:solidFill>
              <a:latin typeface="Playfair Display"/>
              <a:ea typeface="Playfair Display"/>
              <a:cs typeface="Playfair Display"/>
              <a:sym typeface="Playfair Display"/>
            </a:endParaRPr>
          </a:p>
        </p:txBody>
      </p:sp>
      <p:sp>
        <p:nvSpPr>
          <p:cNvPr id="358" name="Google Shape;358;p41"/>
          <p:cNvSpPr txBox="1"/>
          <p:nvPr/>
        </p:nvSpPr>
        <p:spPr>
          <a:xfrm>
            <a:off x="6109200" y="2425500"/>
            <a:ext cx="30000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i="1" lang="en" sz="700">
                <a:solidFill>
                  <a:schemeClr val="dk2"/>
                </a:solidFill>
                <a:latin typeface="Playfair Display"/>
                <a:ea typeface="Playfair Display"/>
                <a:cs typeface="Playfair Display"/>
                <a:sym typeface="Playfair Display"/>
              </a:rPr>
              <a:t>Photos taken from https://travel.gc.ca/canadian-tourism?</a:t>
            </a:r>
            <a:endParaRPr i="1" sz="700">
              <a:solidFill>
                <a:schemeClr val="dk2"/>
              </a:solidFill>
              <a:latin typeface="Playfair Display"/>
              <a:ea typeface="Playfair Display"/>
              <a:cs typeface="Playfair Display"/>
              <a:sym typeface="Playfair Display"/>
            </a:endParaRPr>
          </a:p>
        </p:txBody>
      </p:sp>
      <p:sp>
        <p:nvSpPr>
          <p:cNvPr id="359" name="Google Shape;359;p41"/>
          <p:cNvSpPr txBox="1"/>
          <p:nvPr/>
        </p:nvSpPr>
        <p:spPr>
          <a:xfrm>
            <a:off x="6058675" y="4909350"/>
            <a:ext cx="30000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i="1" lang="en" sz="700">
                <a:solidFill>
                  <a:schemeClr val="dk2"/>
                </a:solidFill>
                <a:latin typeface="Playfair Display"/>
                <a:ea typeface="Playfair Display"/>
                <a:cs typeface="Playfair Display"/>
                <a:sym typeface="Playfair Display"/>
              </a:rPr>
              <a:t>Photos taken from</a:t>
            </a:r>
            <a:r>
              <a:rPr lang="en" sz="700">
                <a:solidFill>
                  <a:schemeClr val="dk2"/>
                </a:solidFill>
              </a:rPr>
              <a:t> </a:t>
            </a:r>
            <a:r>
              <a:rPr i="1" lang="en" sz="700">
                <a:solidFill>
                  <a:schemeClr val="dk2"/>
                </a:solidFill>
                <a:latin typeface="Playfair Display"/>
                <a:ea typeface="Playfair Display"/>
                <a:cs typeface="Playfair Display"/>
                <a:sym typeface="Playfair Display"/>
              </a:rPr>
              <a:t>https://www.insightvacations.com/</a:t>
            </a:r>
            <a:endParaRPr i="1" sz="700">
              <a:solidFill>
                <a:schemeClr val="dk2"/>
              </a:solidFill>
              <a:latin typeface="Playfair Display"/>
              <a:ea typeface="Playfair Display"/>
              <a:cs typeface="Playfair Display"/>
              <a:sym typeface="Playfair Display"/>
            </a:endParaRPr>
          </a:p>
        </p:txBody>
      </p:sp>
      <p:sp>
        <p:nvSpPr>
          <p:cNvPr id="360" name="Google Shape;360;p4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nvSpPr>
        <p:spPr>
          <a:xfrm>
            <a:off x="199025" y="2571750"/>
            <a:ext cx="1882800" cy="21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E69138"/>
                </a:solidFill>
              </a:rPr>
              <a:t>Chris Beatty</a:t>
            </a:r>
            <a:r>
              <a:rPr lang="en">
                <a:solidFill>
                  <a:schemeClr val="dk2"/>
                </a:solidFill>
              </a:rPr>
              <a:t> </a:t>
            </a:r>
            <a:endParaRPr>
              <a:solidFill>
                <a:schemeClr val="dk2"/>
              </a:solidFill>
            </a:endParaRPr>
          </a:p>
          <a:p>
            <a:pPr indent="0" lvl="0" marL="0" rtl="0" algn="l">
              <a:lnSpc>
                <a:spcPct val="115000"/>
              </a:lnSpc>
              <a:spcBef>
                <a:spcPts val="0"/>
              </a:spcBef>
              <a:spcAft>
                <a:spcPts val="0"/>
              </a:spcAft>
              <a:buNone/>
            </a:pPr>
            <a:r>
              <a:rPr lang="en">
                <a:solidFill>
                  <a:schemeClr val="dk2"/>
                </a:solidFill>
              </a:rPr>
              <a:t>has experience in database development.  He also spends his time automating file storage and media on his home server.</a:t>
            </a:r>
            <a:endParaRPr sz="1100">
              <a:solidFill>
                <a:schemeClr val="dk2"/>
              </a:solidFill>
            </a:endParaRPr>
          </a:p>
        </p:txBody>
      </p:sp>
      <p:pic>
        <p:nvPicPr>
          <p:cNvPr id="77" name="Google Shape;77;p15"/>
          <p:cNvPicPr preferRelativeResize="0"/>
          <p:nvPr/>
        </p:nvPicPr>
        <p:blipFill>
          <a:blip r:embed="rId3">
            <a:alphaModFix/>
          </a:blip>
          <a:stretch>
            <a:fillRect/>
          </a:stretch>
        </p:blipFill>
        <p:spPr>
          <a:xfrm>
            <a:off x="2188575" y="2411025"/>
            <a:ext cx="1929450" cy="2381250"/>
          </a:xfrm>
          <a:prstGeom prst="rect">
            <a:avLst/>
          </a:prstGeom>
          <a:noFill/>
          <a:ln>
            <a:noFill/>
          </a:ln>
        </p:spPr>
      </p:pic>
      <p:sp>
        <p:nvSpPr>
          <p:cNvPr id="78" name="Google Shape;78;p15"/>
          <p:cNvSpPr txBox="1"/>
          <p:nvPr/>
        </p:nvSpPr>
        <p:spPr>
          <a:xfrm>
            <a:off x="6903950" y="2571751"/>
            <a:ext cx="1990200" cy="21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6FA8DC"/>
                </a:solidFill>
              </a:rPr>
              <a:t>Brian Gossett </a:t>
            </a:r>
            <a:endParaRPr b="1">
              <a:solidFill>
                <a:srgbClr val="6FA8DC"/>
              </a:solidFill>
            </a:endParaRPr>
          </a:p>
          <a:p>
            <a:pPr indent="0" lvl="0" marL="0" rtl="0" algn="l">
              <a:lnSpc>
                <a:spcPct val="115000"/>
              </a:lnSpc>
              <a:spcBef>
                <a:spcPts val="0"/>
              </a:spcBef>
              <a:spcAft>
                <a:spcPts val="0"/>
              </a:spcAft>
              <a:buNone/>
            </a:pPr>
            <a:r>
              <a:rPr lang="en">
                <a:solidFill>
                  <a:schemeClr val="dk2"/>
                </a:solidFill>
              </a:rPr>
              <a:t>was a programmer in the military in web development.  He is working on a degree here for his resume in the hopes of working for FAANG.</a:t>
            </a:r>
            <a:endParaRPr>
              <a:solidFill>
                <a:schemeClr val="dk2"/>
              </a:solidFill>
            </a:endParaRPr>
          </a:p>
        </p:txBody>
      </p:sp>
      <p:pic>
        <p:nvPicPr>
          <p:cNvPr id="79" name="Google Shape;79;p15"/>
          <p:cNvPicPr preferRelativeResize="0"/>
          <p:nvPr/>
        </p:nvPicPr>
        <p:blipFill>
          <a:blip r:embed="rId4">
            <a:alphaModFix/>
          </a:blip>
          <a:stretch>
            <a:fillRect/>
          </a:stretch>
        </p:blipFill>
        <p:spPr>
          <a:xfrm>
            <a:off x="4676625" y="2639325"/>
            <a:ext cx="1990224" cy="2198676"/>
          </a:xfrm>
          <a:prstGeom prst="rect">
            <a:avLst/>
          </a:prstGeom>
          <a:noFill/>
          <a:ln>
            <a:noFill/>
          </a:ln>
        </p:spPr>
      </p:pic>
      <p:pic>
        <p:nvPicPr>
          <p:cNvPr id="80" name="Google Shape;80;p15"/>
          <p:cNvPicPr preferRelativeResize="0"/>
          <p:nvPr/>
        </p:nvPicPr>
        <p:blipFill>
          <a:blip r:embed="rId5">
            <a:alphaModFix/>
          </a:blip>
          <a:stretch>
            <a:fillRect/>
          </a:stretch>
        </p:blipFill>
        <p:spPr>
          <a:xfrm>
            <a:off x="4118025" y="3695576"/>
            <a:ext cx="1096700" cy="1096700"/>
          </a:xfrm>
          <a:prstGeom prst="rect">
            <a:avLst/>
          </a:prstGeom>
          <a:noFill/>
          <a:ln>
            <a:noFill/>
          </a:ln>
        </p:spPr>
      </p:pic>
      <p:sp>
        <p:nvSpPr>
          <p:cNvPr id="81" name="Google Shape;81;p15"/>
          <p:cNvSpPr txBox="1"/>
          <p:nvPr/>
        </p:nvSpPr>
        <p:spPr>
          <a:xfrm>
            <a:off x="1323275" y="236425"/>
            <a:ext cx="6899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dk2"/>
                </a:solidFill>
                <a:latin typeface="Lobster"/>
                <a:ea typeface="Lobster"/>
                <a:cs typeface="Lobster"/>
                <a:sym typeface="Lobster"/>
              </a:rPr>
              <a:t>The Outlanders - Group Introduction</a:t>
            </a:r>
            <a:endParaRPr sz="3000">
              <a:solidFill>
                <a:schemeClr val="dk2"/>
              </a:solidFill>
              <a:latin typeface="Lobster"/>
              <a:ea typeface="Lobster"/>
              <a:cs typeface="Lobster"/>
              <a:sym typeface="Lobster"/>
            </a:endParaRPr>
          </a:p>
        </p:txBody>
      </p:sp>
      <p:sp>
        <p:nvSpPr>
          <p:cNvPr id="82" name="Google Shape;82;p15"/>
          <p:cNvSpPr txBox="1"/>
          <p:nvPr/>
        </p:nvSpPr>
        <p:spPr>
          <a:xfrm>
            <a:off x="688175" y="986700"/>
            <a:ext cx="76776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rPr>
              <a:t>The Outlanders was formed on July 4, 2022, to handle Case Study for Outland Adventures.  Our team is made of five eager students in the 330H Cohort Software Development Program at Bellevue University instructed by Profession Sampson and Professor Woods.</a:t>
            </a:r>
            <a:endParaRPr>
              <a:solidFill>
                <a:schemeClr val="dk2"/>
              </a:solidFill>
            </a:endParaRPr>
          </a:p>
        </p:txBody>
      </p:sp>
      <p:sp>
        <p:nvSpPr>
          <p:cNvPr id="83" name="Google Shape;83;p15"/>
          <p:cNvSpPr txBox="1"/>
          <p:nvPr/>
        </p:nvSpPr>
        <p:spPr>
          <a:xfrm>
            <a:off x="628175" y="4677350"/>
            <a:ext cx="30000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i="1" lang="en" sz="700">
                <a:solidFill>
                  <a:schemeClr val="dk2"/>
                </a:solidFill>
                <a:latin typeface="Playfair Display"/>
                <a:ea typeface="Playfair Display"/>
                <a:cs typeface="Playfair Display"/>
                <a:sym typeface="Playfair Display"/>
              </a:rPr>
              <a:t>Photos taken from https://www.123rf.com/photo_15063120_boy-hiking-illustration.html</a:t>
            </a:r>
            <a:endParaRPr i="1" sz="700">
              <a:solidFill>
                <a:schemeClr val="dk2"/>
              </a:solidFill>
              <a:latin typeface="Playfair Display"/>
              <a:ea typeface="Playfair Display"/>
              <a:cs typeface="Playfair Display"/>
              <a:sym typeface="Playfair Display"/>
            </a:endParaRPr>
          </a:p>
        </p:txBody>
      </p:sp>
      <p:sp>
        <p:nvSpPr>
          <p:cNvPr id="84" name="Google Shape;84;p1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 name="Google Shape;85;p15"/>
          <p:cNvSpPr txBox="1"/>
          <p:nvPr/>
        </p:nvSpPr>
        <p:spPr>
          <a:xfrm>
            <a:off x="5012700" y="4838000"/>
            <a:ext cx="30000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i="1" lang="en" sz="700">
                <a:solidFill>
                  <a:schemeClr val="dk2"/>
                </a:solidFill>
                <a:latin typeface="Playfair Display"/>
                <a:ea typeface="Playfair Display"/>
                <a:cs typeface="Playfair Display"/>
                <a:sym typeface="Playfair Display"/>
              </a:rPr>
              <a:t>Photos taken from https://www.lovepik.com/</a:t>
            </a:r>
            <a:endParaRPr i="1" sz="700">
              <a:solidFill>
                <a:schemeClr val="dk2"/>
              </a:solidFill>
              <a:latin typeface="Playfair Display"/>
              <a:ea typeface="Playfair Display"/>
              <a:cs typeface="Playfair Display"/>
              <a:sym typeface="Playfair Displ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42"/>
          <p:cNvPicPr preferRelativeResize="0"/>
          <p:nvPr/>
        </p:nvPicPr>
        <p:blipFill>
          <a:blip r:embed="rId3">
            <a:alphaModFix/>
          </a:blip>
          <a:stretch>
            <a:fillRect/>
          </a:stretch>
        </p:blipFill>
        <p:spPr>
          <a:xfrm>
            <a:off x="4572000" y="70650"/>
            <a:ext cx="4419599" cy="4965701"/>
          </a:xfrm>
          <a:prstGeom prst="rect">
            <a:avLst/>
          </a:prstGeom>
          <a:noFill/>
          <a:ln>
            <a:noFill/>
          </a:ln>
        </p:spPr>
      </p:pic>
      <p:pic>
        <p:nvPicPr>
          <p:cNvPr id="366" name="Google Shape;366;p42"/>
          <p:cNvPicPr preferRelativeResize="0"/>
          <p:nvPr/>
        </p:nvPicPr>
        <p:blipFill>
          <a:blip r:embed="rId4">
            <a:alphaModFix/>
          </a:blip>
          <a:stretch>
            <a:fillRect/>
          </a:stretch>
        </p:blipFill>
        <p:spPr>
          <a:xfrm>
            <a:off x="79450" y="70650"/>
            <a:ext cx="4442399" cy="5002200"/>
          </a:xfrm>
          <a:prstGeom prst="rect">
            <a:avLst/>
          </a:prstGeom>
          <a:noFill/>
          <a:ln>
            <a:noFill/>
          </a:ln>
        </p:spPr>
      </p:pic>
      <p:sp>
        <p:nvSpPr>
          <p:cNvPr id="367" name="Google Shape;367;p42"/>
          <p:cNvSpPr txBox="1"/>
          <p:nvPr>
            <p:ph idx="4294967295" type="body"/>
          </p:nvPr>
        </p:nvSpPr>
        <p:spPr>
          <a:xfrm>
            <a:off x="2985075" y="1527325"/>
            <a:ext cx="3543900" cy="2958000"/>
          </a:xfrm>
          <a:prstGeom prst="rect">
            <a:avLst/>
          </a:prstGeom>
          <a:solidFill>
            <a:srgbClr val="FFFFFF"/>
          </a:solidFill>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202124"/>
                </a:solidFill>
                <a:latin typeface="Lobster"/>
                <a:ea typeface="Lobster"/>
                <a:cs typeface="Lobster"/>
                <a:sym typeface="Lobster"/>
              </a:rPr>
              <a:t>South America</a:t>
            </a:r>
            <a:r>
              <a:rPr lang="en" sz="2500">
                <a:solidFill>
                  <a:schemeClr val="accent1"/>
                </a:solidFill>
                <a:latin typeface="Lobster"/>
                <a:ea typeface="Lobster"/>
                <a:cs typeface="Lobster"/>
                <a:sym typeface="Lobster"/>
              </a:rPr>
              <a:t> </a:t>
            </a:r>
            <a:endParaRPr sz="2500">
              <a:solidFill>
                <a:schemeClr val="accent1"/>
              </a:solidFill>
              <a:latin typeface="Lobster"/>
              <a:ea typeface="Lobster"/>
              <a:cs typeface="Lobster"/>
              <a:sym typeface="Lobster"/>
            </a:endParaRPr>
          </a:p>
          <a:p>
            <a:pPr indent="0" lvl="0" marL="0" rtl="0" algn="l">
              <a:spcBef>
                <a:spcPts val="1600"/>
              </a:spcBef>
              <a:spcAft>
                <a:spcPts val="1600"/>
              </a:spcAft>
              <a:buNone/>
            </a:pPr>
            <a:r>
              <a:rPr lang="en">
                <a:solidFill>
                  <a:srgbClr val="202124"/>
                </a:solidFill>
                <a:latin typeface="Arial"/>
                <a:ea typeface="Arial"/>
                <a:cs typeface="Arial"/>
                <a:sym typeface="Arial"/>
              </a:rPr>
              <a:t>South America offers the best of a tropical mountain and beach experience. Our excursions in South America includes great food, mountain hikes to popular landmarks in Peru and relaxation by the beaches of Brazil.</a:t>
            </a:r>
            <a:endParaRPr>
              <a:solidFill>
                <a:srgbClr val="202124"/>
              </a:solidFill>
              <a:latin typeface="Arial"/>
              <a:ea typeface="Arial"/>
              <a:cs typeface="Arial"/>
              <a:sym typeface="Arial"/>
            </a:endParaRPr>
          </a:p>
        </p:txBody>
      </p:sp>
      <p:sp>
        <p:nvSpPr>
          <p:cNvPr id="368" name="Google Shape;368;p42"/>
          <p:cNvSpPr txBox="1"/>
          <p:nvPr/>
        </p:nvSpPr>
        <p:spPr>
          <a:xfrm>
            <a:off x="122450" y="4707225"/>
            <a:ext cx="30000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i="1" lang="en" sz="700">
                <a:solidFill>
                  <a:schemeClr val="lt1"/>
                </a:solidFill>
                <a:latin typeface="Playfair Display"/>
                <a:ea typeface="Playfair Display"/>
                <a:cs typeface="Playfair Display"/>
                <a:sym typeface="Playfair Display"/>
              </a:rPr>
              <a:t>Photos taken from https://www.latintoursinc.com</a:t>
            </a:r>
            <a:r>
              <a:rPr i="1" lang="en" sz="700">
                <a:solidFill>
                  <a:schemeClr val="dk2"/>
                </a:solidFill>
                <a:latin typeface="Playfair Display"/>
                <a:ea typeface="Playfair Display"/>
                <a:cs typeface="Playfair Display"/>
                <a:sym typeface="Playfair Display"/>
              </a:rPr>
              <a:t>/</a:t>
            </a:r>
            <a:endParaRPr i="1" sz="700">
              <a:solidFill>
                <a:schemeClr val="dk2"/>
              </a:solidFill>
              <a:latin typeface="Playfair Display"/>
              <a:ea typeface="Playfair Display"/>
              <a:cs typeface="Playfair Display"/>
              <a:sym typeface="Playfair Display"/>
            </a:endParaRPr>
          </a:p>
        </p:txBody>
      </p:sp>
      <p:sp>
        <p:nvSpPr>
          <p:cNvPr id="369" name="Google Shape;369;p42"/>
          <p:cNvSpPr txBox="1"/>
          <p:nvPr/>
        </p:nvSpPr>
        <p:spPr>
          <a:xfrm>
            <a:off x="5228225" y="4551075"/>
            <a:ext cx="30000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i="1" lang="en" sz="700">
                <a:solidFill>
                  <a:schemeClr val="lt1"/>
                </a:solidFill>
                <a:latin typeface="Playfair Display"/>
                <a:ea typeface="Playfair Display"/>
                <a:cs typeface="Playfair Display"/>
                <a:sym typeface="Playfair Display"/>
              </a:rPr>
              <a:t>Photos taken from https://www.southamerica.travel/brazil/travel-info/best-time-to-visit</a:t>
            </a:r>
            <a:endParaRPr i="1" sz="700">
              <a:solidFill>
                <a:schemeClr val="lt1"/>
              </a:solidFill>
              <a:latin typeface="Playfair Display"/>
              <a:ea typeface="Playfair Display"/>
              <a:cs typeface="Playfair Display"/>
              <a:sym typeface="Playfair Display"/>
            </a:endParaRPr>
          </a:p>
        </p:txBody>
      </p:sp>
      <p:sp>
        <p:nvSpPr>
          <p:cNvPr id="370" name="Google Shape;370;p4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3"/>
          <p:cNvSpPr txBox="1"/>
          <p:nvPr>
            <p:ph idx="4294967295" type="body"/>
          </p:nvPr>
        </p:nvSpPr>
        <p:spPr>
          <a:xfrm>
            <a:off x="4421350" y="0"/>
            <a:ext cx="4416300" cy="2965800"/>
          </a:xfrm>
          <a:prstGeom prst="rect">
            <a:avLst/>
          </a:prstGeom>
          <a:solidFill>
            <a:srgbClr val="FFFFFF"/>
          </a:solidFill>
        </p:spPr>
        <p:txBody>
          <a:bodyPr anchorCtr="0" anchor="t" bIns="91425" lIns="91425" spcFirstLastPara="1" rIns="91425" wrap="square" tIns="91425">
            <a:noAutofit/>
          </a:bodyPr>
          <a:lstStyle/>
          <a:p>
            <a:pPr indent="457200" lvl="0" marL="457200" rtl="0" algn="l">
              <a:spcBef>
                <a:spcPts val="0"/>
              </a:spcBef>
              <a:spcAft>
                <a:spcPts val="0"/>
              </a:spcAft>
              <a:buNone/>
            </a:pPr>
            <a:r>
              <a:rPr b="1" lang="en" sz="2500">
                <a:solidFill>
                  <a:srgbClr val="202124"/>
                </a:solidFill>
                <a:latin typeface="Lobster"/>
                <a:ea typeface="Lobster"/>
                <a:cs typeface="Lobster"/>
                <a:sym typeface="Lobster"/>
              </a:rPr>
              <a:t>   Northern Europe</a:t>
            </a:r>
            <a:r>
              <a:rPr lang="en" sz="2500">
                <a:solidFill>
                  <a:srgbClr val="202124"/>
                </a:solidFill>
                <a:latin typeface="Lobster"/>
                <a:ea typeface="Lobster"/>
                <a:cs typeface="Lobster"/>
                <a:sym typeface="Lobster"/>
              </a:rPr>
              <a:t> </a:t>
            </a:r>
            <a:endParaRPr sz="2500">
              <a:solidFill>
                <a:srgbClr val="202124"/>
              </a:solidFill>
              <a:latin typeface="Lobster"/>
              <a:ea typeface="Lobster"/>
              <a:cs typeface="Lobster"/>
              <a:sym typeface="Lobster"/>
            </a:endParaRPr>
          </a:p>
          <a:p>
            <a:pPr indent="0" lvl="0" marL="0" rtl="0" algn="l">
              <a:spcBef>
                <a:spcPts val="1600"/>
              </a:spcBef>
              <a:spcAft>
                <a:spcPts val="1600"/>
              </a:spcAft>
              <a:buNone/>
            </a:pPr>
            <a:r>
              <a:rPr lang="en">
                <a:latin typeface="Arial"/>
                <a:ea typeface="Arial"/>
                <a:cs typeface="Arial"/>
                <a:sym typeface="Arial"/>
              </a:rPr>
              <a:t>Northern Europe has a lot of charm, and offers an unlimited amount of experiences. In our excursions we included visits to the Alpine Lakes in Norway, historical charming towns in Ireland, mountain hikes, and to top it off a very unique food and cultural experience.</a:t>
            </a:r>
            <a:r>
              <a:rPr lang="en">
                <a:solidFill>
                  <a:schemeClr val="accent1"/>
                </a:solidFill>
                <a:latin typeface="Arial"/>
                <a:ea typeface="Arial"/>
                <a:cs typeface="Arial"/>
                <a:sym typeface="Arial"/>
              </a:rPr>
              <a:t> </a:t>
            </a:r>
            <a:endParaRPr>
              <a:solidFill>
                <a:schemeClr val="accent1"/>
              </a:solidFill>
              <a:latin typeface="Arial"/>
              <a:ea typeface="Arial"/>
              <a:cs typeface="Arial"/>
              <a:sym typeface="Arial"/>
            </a:endParaRPr>
          </a:p>
        </p:txBody>
      </p:sp>
      <p:pic>
        <p:nvPicPr>
          <p:cNvPr id="376" name="Google Shape;376;p43"/>
          <p:cNvPicPr preferRelativeResize="0"/>
          <p:nvPr/>
        </p:nvPicPr>
        <p:blipFill>
          <a:blip r:embed="rId3">
            <a:alphaModFix/>
          </a:blip>
          <a:stretch>
            <a:fillRect/>
          </a:stretch>
        </p:blipFill>
        <p:spPr>
          <a:xfrm>
            <a:off x="152400" y="152400"/>
            <a:ext cx="4019050" cy="4838700"/>
          </a:xfrm>
          <a:prstGeom prst="rect">
            <a:avLst/>
          </a:prstGeom>
          <a:noFill/>
          <a:ln>
            <a:noFill/>
          </a:ln>
        </p:spPr>
      </p:pic>
      <p:pic>
        <p:nvPicPr>
          <p:cNvPr id="377" name="Google Shape;377;p43"/>
          <p:cNvPicPr preferRelativeResize="0"/>
          <p:nvPr/>
        </p:nvPicPr>
        <p:blipFill>
          <a:blip r:embed="rId4">
            <a:alphaModFix/>
          </a:blip>
          <a:stretch>
            <a:fillRect/>
          </a:stretch>
        </p:blipFill>
        <p:spPr>
          <a:xfrm>
            <a:off x="4454650" y="2913275"/>
            <a:ext cx="4416374" cy="2191951"/>
          </a:xfrm>
          <a:prstGeom prst="rect">
            <a:avLst/>
          </a:prstGeom>
          <a:noFill/>
          <a:ln>
            <a:noFill/>
          </a:ln>
        </p:spPr>
      </p:pic>
      <p:sp>
        <p:nvSpPr>
          <p:cNvPr id="378" name="Google Shape;378;p43"/>
          <p:cNvSpPr txBox="1"/>
          <p:nvPr/>
        </p:nvSpPr>
        <p:spPr>
          <a:xfrm>
            <a:off x="183700" y="4898600"/>
            <a:ext cx="30000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i="1" lang="en" sz="700">
                <a:solidFill>
                  <a:schemeClr val="dk2"/>
                </a:solidFill>
                <a:latin typeface="Playfair Display"/>
                <a:ea typeface="Playfair Display"/>
                <a:cs typeface="Playfair Display"/>
                <a:sym typeface="Playfair Display"/>
              </a:rPr>
              <a:t>Photos taken from https://Vermo.com/</a:t>
            </a:r>
            <a:endParaRPr i="1" sz="700">
              <a:solidFill>
                <a:schemeClr val="dk2"/>
              </a:solidFill>
              <a:latin typeface="Playfair Display"/>
              <a:ea typeface="Playfair Display"/>
              <a:cs typeface="Playfair Display"/>
              <a:sym typeface="Playfair Display"/>
            </a:endParaRPr>
          </a:p>
        </p:txBody>
      </p:sp>
      <p:sp>
        <p:nvSpPr>
          <p:cNvPr id="379" name="Google Shape;379;p43"/>
          <p:cNvSpPr txBox="1"/>
          <p:nvPr/>
        </p:nvSpPr>
        <p:spPr>
          <a:xfrm>
            <a:off x="6618250" y="4766800"/>
            <a:ext cx="22194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i="1" lang="en" sz="700">
                <a:solidFill>
                  <a:schemeClr val="lt1"/>
                </a:solidFill>
                <a:latin typeface="Playfair Display"/>
                <a:ea typeface="Playfair Display"/>
                <a:cs typeface="Playfair Display"/>
                <a:sym typeface="Playfair Display"/>
              </a:rPr>
              <a:t>Photos taken from https://glcruises.com/</a:t>
            </a:r>
            <a:endParaRPr i="1" sz="700">
              <a:solidFill>
                <a:schemeClr val="lt1"/>
              </a:solidFill>
              <a:latin typeface="Playfair Display"/>
              <a:ea typeface="Playfair Display"/>
              <a:cs typeface="Playfair Display"/>
              <a:sym typeface="Playfair Display"/>
            </a:endParaRPr>
          </a:p>
        </p:txBody>
      </p:sp>
      <p:sp>
        <p:nvSpPr>
          <p:cNvPr id="380" name="Google Shape;380;p4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44"/>
          <p:cNvPicPr preferRelativeResize="0"/>
          <p:nvPr/>
        </p:nvPicPr>
        <p:blipFill>
          <a:blip r:embed="rId3">
            <a:alphaModFix/>
          </a:blip>
          <a:stretch>
            <a:fillRect/>
          </a:stretch>
        </p:blipFill>
        <p:spPr>
          <a:xfrm>
            <a:off x="4500575" y="152400"/>
            <a:ext cx="4491025" cy="4920449"/>
          </a:xfrm>
          <a:prstGeom prst="rect">
            <a:avLst/>
          </a:prstGeom>
          <a:noFill/>
          <a:ln>
            <a:noFill/>
          </a:ln>
        </p:spPr>
      </p:pic>
      <p:pic>
        <p:nvPicPr>
          <p:cNvPr id="386" name="Google Shape;386;p44"/>
          <p:cNvPicPr preferRelativeResize="0"/>
          <p:nvPr/>
        </p:nvPicPr>
        <p:blipFill>
          <a:blip r:embed="rId4">
            <a:alphaModFix/>
          </a:blip>
          <a:stretch>
            <a:fillRect/>
          </a:stretch>
        </p:blipFill>
        <p:spPr>
          <a:xfrm>
            <a:off x="84200" y="152400"/>
            <a:ext cx="4339850" cy="4920448"/>
          </a:xfrm>
          <a:prstGeom prst="rect">
            <a:avLst/>
          </a:prstGeom>
          <a:noFill/>
          <a:ln>
            <a:noFill/>
          </a:ln>
        </p:spPr>
      </p:pic>
      <p:sp>
        <p:nvSpPr>
          <p:cNvPr id="387" name="Google Shape;387;p44"/>
          <p:cNvSpPr txBox="1"/>
          <p:nvPr>
            <p:ph idx="4294967295" type="body"/>
          </p:nvPr>
        </p:nvSpPr>
        <p:spPr>
          <a:xfrm>
            <a:off x="3037350" y="1339950"/>
            <a:ext cx="3055200" cy="2869800"/>
          </a:xfrm>
          <a:prstGeom prst="rect">
            <a:avLst/>
          </a:prstGeom>
          <a:solidFill>
            <a:srgbClr val="FFFFFF"/>
          </a:solidFill>
        </p:spPr>
        <p:txBody>
          <a:bodyPr anchorCtr="0" anchor="t" bIns="91425" lIns="91425" spcFirstLastPara="1" rIns="91425" wrap="square" tIns="91425">
            <a:noAutofit/>
          </a:bodyPr>
          <a:lstStyle/>
          <a:p>
            <a:pPr indent="457200" lvl="0" marL="0" rtl="0" algn="l">
              <a:spcBef>
                <a:spcPts val="0"/>
              </a:spcBef>
              <a:spcAft>
                <a:spcPts val="1600"/>
              </a:spcAft>
              <a:buNone/>
            </a:pPr>
            <a:r>
              <a:rPr b="1" lang="en" sz="2100">
                <a:solidFill>
                  <a:srgbClr val="000000"/>
                </a:solidFill>
                <a:latin typeface="Lobster"/>
                <a:ea typeface="Lobster"/>
                <a:cs typeface="Lobster"/>
                <a:sym typeface="Lobster"/>
              </a:rPr>
              <a:t>Southern Europe </a:t>
            </a:r>
            <a:r>
              <a:rPr lang="en">
                <a:solidFill>
                  <a:srgbClr val="202124"/>
                </a:solidFill>
                <a:latin typeface="Arial"/>
                <a:ea typeface="Arial"/>
                <a:cs typeface="Arial"/>
                <a:sym typeface="Arial"/>
              </a:rPr>
              <a:t>Southern Europe </a:t>
            </a:r>
            <a:r>
              <a:rPr lang="en">
                <a:solidFill>
                  <a:srgbClr val="202124"/>
                </a:solidFill>
                <a:latin typeface="Arial"/>
                <a:ea typeface="Arial"/>
                <a:cs typeface="Arial"/>
                <a:sym typeface="Arial"/>
              </a:rPr>
              <a:t>offers mesmerizing historical landmarks. Our Excursions include exploring Italy’s charming towns, wineries, unique hikes in France, and beach towns in Greece.</a:t>
            </a:r>
            <a:endParaRPr>
              <a:solidFill>
                <a:srgbClr val="202124"/>
              </a:solidFill>
              <a:latin typeface="Arial"/>
              <a:ea typeface="Arial"/>
              <a:cs typeface="Arial"/>
              <a:sym typeface="Arial"/>
            </a:endParaRPr>
          </a:p>
        </p:txBody>
      </p:sp>
      <p:sp>
        <p:nvSpPr>
          <p:cNvPr id="388" name="Google Shape;388;p44"/>
          <p:cNvSpPr txBox="1"/>
          <p:nvPr/>
        </p:nvSpPr>
        <p:spPr>
          <a:xfrm>
            <a:off x="145425" y="4780350"/>
            <a:ext cx="30000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100"/>
              </a:spcBef>
              <a:spcAft>
                <a:spcPts val="2100"/>
              </a:spcAft>
              <a:buNone/>
            </a:pPr>
            <a:r>
              <a:rPr i="1" lang="en" sz="700">
                <a:solidFill>
                  <a:schemeClr val="lt1"/>
                </a:solidFill>
                <a:latin typeface="Playfair Display"/>
                <a:ea typeface="Playfair Display"/>
                <a:cs typeface="Playfair Display"/>
                <a:sym typeface="Playfair Display"/>
              </a:rPr>
              <a:t>Photos taken from https://pinterest.com/</a:t>
            </a:r>
            <a:endParaRPr i="1" sz="700">
              <a:solidFill>
                <a:schemeClr val="lt1"/>
              </a:solidFill>
              <a:latin typeface="Playfair Display"/>
              <a:ea typeface="Playfair Display"/>
              <a:cs typeface="Playfair Display"/>
              <a:sym typeface="Playfair Display"/>
            </a:endParaRPr>
          </a:p>
        </p:txBody>
      </p:sp>
      <p:sp>
        <p:nvSpPr>
          <p:cNvPr id="389" name="Google Shape;389;p44"/>
          <p:cNvSpPr txBox="1"/>
          <p:nvPr/>
        </p:nvSpPr>
        <p:spPr>
          <a:xfrm>
            <a:off x="4572000" y="461115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1800"/>
              </a:spcAft>
              <a:buNone/>
            </a:pPr>
            <a:r>
              <a:rPr i="1" lang="en" sz="700">
                <a:solidFill>
                  <a:schemeClr val="lt1"/>
                </a:solidFill>
                <a:latin typeface="Playfair Display"/>
                <a:ea typeface="Playfair Display"/>
                <a:cs typeface="Playfair Display"/>
                <a:sym typeface="Playfair Display"/>
              </a:rPr>
              <a:t>Photos taken from</a:t>
            </a:r>
            <a:r>
              <a:rPr lang="en" sz="1800">
                <a:solidFill>
                  <a:schemeClr val="lt1"/>
                </a:solidFill>
              </a:rPr>
              <a:t> </a:t>
            </a:r>
            <a:r>
              <a:rPr i="1" lang="en" sz="700">
                <a:solidFill>
                  <a:schemeClr val="lt1"/>
                </a:solidFill>
                <a:latin typeface="Playfair Display"/>
                <a:ea typeface="Playfair Display"/>
                <a:cs typeface="Playfair Display"/>
                <a:sym typeface="Playfair Display"/>
              </a:rPr>
              <a:t>https://pixers.co.nz/</a:t>
            </a:r>
            <a:endParaRPr i="1" sz="700">
              <a:solidFill>
                <a:schemeClr val="lt1"/>
              </a:solidFill>
              <a:latin typeface="Playfair Display"/>
              <a:ea typeface="Playfair Display"/>
              <a:cs typeface="Playfair Display"/>
              <a:sym typeface="Playfair Display"/>
            </a:endParaRPr>
          </a:p>
        </p:txBody>
      </p:sp>
      <p:sp>
        <p:nvSpPr>
          <p:cNvPr id="390" name="Google Shape;390;p4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5"/>
          <p:cNvSpPr txBox="1"/>
          <p:nvPr/>
        </p:nvSpPr>
        <p:spPr>
          <a:xfrm>
            <a:off x="144375" y="97438"/>
            <a:ext cx="4286400" cy="499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u="sng">
                <a:solidFill>
                  <a:schemeClr val="dk2"/>
                </a:solidFill>
                <a:latin typeface="Oswald"/>
                <a:ea typeface="Oswald"/>
                <a:cs typeface="Oswald"/>
                <a:sym typeface="Oswald"/>
              </a:rPr>
              <a:t>Assumptions:</a:t>
            </a:r>
            <a:endParaRPr sz="2400" u="sng">
              <a:solidFill>
                <a:schemeClr val="dk2"/>
              </a:solidFill>
              <a:latin typeface="Oswald"/>
              <a:ea typeface="Oswald"/>
              <a:cs typeface="Oswald"/>
              <a:sym typeface="Oswald"/>
            </a:endParaRPr>
          </a:p>
          <a:p>
            <a:pPr indent="0" lvl="0" marL="0" rtl="0" algn="l">
              <a:lnSpc>
                <a:spcPct val="115000"/>
              </a:lnSpc>
              <a:spcBef>
                <a:spcPts val="0"/>
              </a:spcBef>
              <a:spcAft>
                <a:spcPts val="0"/>
              </a:spcAft>
              <a:buNone/>
            </a:pPr>
            <a:r>
              <a:t/>
            </a:r>
            <a:endParaRPr u="sng">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Owners are considered in the employee table.</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Each destination has its own flat airline fee.</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Only new equipment is purchased to sell or rent but the owners brought new equipment to the business which can be several years old.</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Card number represents payment information customer would provid</a:t>
            </a:r>
            <a:r>
              <a:rPr lang="en" sz="1300">
                <a:solidFill>
                  <a:schemeClr val="dk2"/>
                </a:solidFill>
              </a:rPr>
              <a:t>e.</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Every customer and employee on a trip is going on all excursions.</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Items include equipment, supplies, and safety essentials.</a:t>
            </a:r>
            <a:endParaRPr sz="13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300">
                <a:solidFill>
                  <a:schemeClr val="dk2"/>
                </a:solidFill>
              </a:rPr>
              <a:t>Full inventory reports or available items reports were not create for this case study</a:t>
            </a:r>
            <a:endParaRPr sz="16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Camping is part of the excursion activities.</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If customer_order table shows “is_rental” field as “0” or “false”, customer decided to buy equipment.</a:t>
            </a:r>
            <a:endParaRPr sz="1300">
              <a:solidFill>
                <a:schemeClr val="dk2"/>
              </a:solidFill>
            </a:endParaRPr>
          </a:p>
          <a:p>
            <a:pPr indent="0" lvl="0" marL="0" rtl="0" algn="l">
              <a:lnSpc>
                <a:spcPct val="115000"/>
              </a:lnSpc>
              <a:spcBef>
                <a:spcPts val="0"/>
              </a:spcBef>
              <a:spcAft>
                <a:spcPts val="0"/>
              </a:spcAft>
              <a:buNone/>
            </a:pPr>
            <a:r>
              <a:rPr lang="en" sz="1100">
                <a:solidFill>
                  <a:schemeClr val="dk2"/>
                </a:solidFill>
              </a:rPr>
              <a:t> </a:t>
            </a:r>
            <a:endParaRPr/>
          </a:p>
        </p:txBody>
      </p:sp>
      <p:pic>
        <p:nvPicPr>
          <p:cNvPr id="396" name="Google Shape;396;p45"/>
          <p:cNvPicPr preferRelativeResize="0"/>
          <p:nvPr/>
        </p:nvPicPr>
        <p:blipFill>
          <a:blip r:embed="rId3">
            <a:alphaModFix/>
          </a:blip>
          <a:stretch>
            <a:fillRect/>
          </a:stretch>
        </p:blipFill>
        <p:spPr>
          <a:xfrm>
            <a:off x="4523525" y="685038"/>
            <a:ext cx="4476602" cy="4064276"/>
          </a:xfrm>
          <a:prstGeom prst="rect">
            <a:avLst/>
          </a:prstGeom>
          <a:noFill/>
          <a:ln>
            <a:noFill/>
          </a:ln>
        </p:spPr>
      </p:pic>
      <p:sp>
        <p:nvSpPr>
          <p:cNvPr id="397" name="Google Shape;397;p45"/>
          <p:cNvSpPr txBox="1"/>
          <p:nvPr/>
        </p:nvSpPr>
        <p:spPr>
          <a:xfrm>
            <a:off x="5261825" y="4806725"/>
            <a:ext cx="30000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i="1" lang="en" sz="700">
                <a:solidFill>
                  <a:schemeClr val="dk2"/>
                </a:solidFill>
                <a:latin typeface="Playfair Display"/>
                <a:ea typeface="Playfair Display"/>
                <a:cs typeface="Playfair Display"/>
                <a:sym typeface="Playfair Display"/>
              </a:rPr>
              <a:t>Photos taken from</a:t>
            </a:r>
            <a:r>
              <a:rPr lang="en" sz="700">
                <a:solidFill>
                  <a:schemeClr val="dk2"/>
                </a:solidFill>
              </a:rPr>
              <a:t> </a:t>
            </a:r>
            <a:r>
              <a:rPr i="1" lang="en" sz="700">
                <a:solidFill>
                  <a:schemeClr val="dk2"/>
                </a:solidFill>
                <a:latin typeface="Playfair Display"/>
                <a:ea typeface="Playfair Display"/>
                <a:cs typeface="Playfair Display"/>
                <a:sym typeface="Playfair Display"/>
              </a:rPr>
              <a:t>https://travelawaits.com/</a:t>
            </a:r>
            <a:endParaRPr i="1" sz="700">
              <a:solidFill>
                <a:schemeClr val="dk2"/>
              </a:solidFill>
              <a:latin typeface="Playfair Display"/>
              <a:ea typeface="Playfair Display"/>
              <a:cs typeface="Playfair Display"/>
              <a:sym typeface="Playfair Display"/>
            </a:endParaRPr>
          </a:p>
        </p:txBody>
      </p:sp>
      <p:sp>
        <p:nvSpPr>
          <p:cNvPr id="398" name="Google Shape;398;p4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6"/>
          <p:cNvSpPr txBox="1"/>
          <p:nvPr/>
        </p:nvSpPr>
        <p:spPr>
          <a:xfrm>
            <a:off x="3758150" y="141300"/>
            <a:ext cx="5281200" cy="4613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Char char="●"/>
            </a:pPr>
            <a:r>
              <a:rPr lang="en">
                <a:solidFill>
                  <a:schemeClr val="dk2"/>
                </a:solidFill>
              </a:rPr>
              <a:t>Each excursion will be documented per day (If excursion takes multiple days, it will be listed once per day).</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
                <a:solidFill>
                  <a:schemeClr val="dk2"/>
                </a:solidFill>
              </a:rPr>
              <a:t>Each of the Guides will be required to have each of the items required for the trip.</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
                <a:solidFill>
                  <a:schemeClr val="dk2"/>
                </a:solidFill>
              </a:rPr>
              <a:t> If a trip requires an item, only one person will be required to check out the item.</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
                <a:solidFill>
                  <a:schemeClr val="dk2"/>
                </a:solidFill>
              </a:rPr>
              <a:t>The project does not provide interactive website reports for customers to check trip schedules. or purchase equipment.  There is an interactive report to show equipment over X years old.</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
                <a:solidFill>
                  <a:schemeClr val="dk2"/>
                </a:solidFill>
              </a:rPr>
              <a:t>All trips are assumed to be paid for so there is no invoice or billing information provided in this report.</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
                <a:solidFill>
                  <a:schemeClr val="dk2"/>
                </a:solidFill>
              </a:rPr>
              <a:t>The business has expanded since this case study was written to conduct trips in North America, Northern Europe, and South America</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
                <a:solidFill>
                  <a:schemeClr val="dk2"/>
                </a:solidFill>
              </a:rPr>
              <a:t>Customer inoculation records were updated while evaluating this case study.  Customers provided additional information since the tables were originally created.</a:t>
            </a:r>
            <a:endParaRPr sz="1700"/>
          </a:p>
        </p:txBody>
      </p:sp>
      <p:pic>
        <p:nvPicPr>
          <p:cNvPr id="404" name="Google Shape;404;p46"/>
          <p:cNvPicPr preferRelativeResize="0"/>
          <p:nvPr/>
        </p:nvPicPr>
        <p:blipFill>
          <a:blip r:embed="rId3">
            <a:alphaModFix/>
          </a:blip>
          <a:stretch>
            <a:fillRect/>
          </a:stretch>
        </p:blipFill>
        <p:spPr>
          <a:xfrm>
            <a:off x="229624" y="40450"/>
            <a:ext cx="3192250" cy="4838701"/>
          </a:xfrm>
          <a:prstGeom prst="rect">
            <a:avLst/>
          </a:prstGeom>
          <a:noFill/>
          <a:ln>
            <a:noFill/>
          </a:ln>
        </p:spPr>
      </p:pic>
      <p:sp>
        <p:nvSpPr>
          <p:cNvPr id="405" name="Google Shape;405;p46"/>
          <p:cNvSpPr txBox="1"/>
          <p:nvPr/>
        </p:nvSpPr>
        <p:spPr>
          <a:xfrm>
            <a:off x="325750" y="4879150"/>
            <a:ext cx="30000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100"/>
              </a:spcBef>
              <a:spcAft>
                <a:spcPts val="2100"/>
              </a:spcAft>
              <a:buNone/>
            </a:pPr>
            <a:r>
              <a:rPr i="1" lang="en" sz="700">
                <a:solidFill>
                  <a:srgbClr val="202124"/>
                </a:solidFill>
                <a:latin typeface="Playfair Display"/>
                <a:ea typeface="Playfair Display"/>
                <a:cs typeface="Playfair Display"/>
                <a:sym typeface="Playfair Display"/>
              </a:rPr>
              <a:t>Photos taken from https://pinterest.com/</a:t>
            </a:r>
            <a:endParaRPr>
              <a:solidFill>
                <a:srgbClr val="202124"/>
              </a:solidFill>
            </a:endParaRPr>
          </a:p>
        </p:txBody>
      </p:sp>
      <p:sp>
        <p:nvSpPr>
          <p:cNvPr id="406" name="Google Shape;406;p4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0" name="Shape 410"/>
        <p:cNvGrpSpPr/>
        <p:nvPr/>
      </p:nvGrpSpPr>
      <p:grpSpPr>
        <a:xfrm>
          <a:off x="0" y="0"/>
          <a:ext cx="0" cy="0"/>
          <a:chOff x="0" y="0"/>
          <a:chExt cx="0" cy="0"/>
        </a:xfrm>
      </p:grpSpPr>
      <p:sp>
        <p:nvSpPr>
          <p:cNvPr id="411" name="Google Shape;411;p47"/>
          <p:cNvSpPr/>
          <p:nvPr/>
        </p:nvSpPr>
        <p:spPr>
          <a:xfrm>
            <a:off x="242375" y="3866925"/>
            <a:ext cx="3233700" cy="506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7"/>
          <p:cNvSpPr/>
          <p:nvPr/>
        </p:nvSpPr>
        <p:spPr>
          <a:xfrm>
            <a:off x="3657600" y="2057375"/>
            <a:ext cx="5343600" cy="1490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3" name="Google Shape;413;p47"/>
          <p:cNvPicPr preferRelativeResize="0"/>
          <p:nvPr/>
        </p:nvPicPr>
        <p:blipFill>
          <a:blip r:embed="rId4">
            <a:alphaModFix/>
          </a:blip>
          <a:stretch>
            <a:fillRect/>
          </a:stretch>
        </p:blipFill>
        <p:spPr>
          <a:xfrm>
            <a:off x="229175" y="1818600"/>
            <a:ext cx="3233800" cy="2014150"/>
          </a:xfrm>
          <a:prstGeom prst="rect">
            <a:avLst/>
          </a:prstGeom>
          <a:noFill/>
          <a:ln>
            <a:noFill/>
          </a:ln>
        </p:spPr>
      </p:pic>
      <p:sp>
        <p:nvSpPr>
          <p:cNvPr id="414" name="Google Shape;414;p47"/>
          <p:cNvSpPr txBox="1"/>
          <p:nvPr/>
        </p:nvSpPr>
        <p:spPr>
          <a:xfrm>
            <a:off x="3737725" y="2057375"/>
            <a:ext cx="52635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2"/>
                </a:solidFill>
              </a:rPr>
              <a:t>Team Members:</a:t>
            </a:r>
            <a:endParaRPr sz="1200">
              <a:solidFill>
                <a:schemeClr val="dk2"/>
              </a:solidFill>
            </a:endParaRPr>
          </a:p>
          <a:p>
            <a:pPr indent="0" lvl="0" marL="0" rtl="0" algn="l">
              <a:lnSpc>
                <a:spcPct val="115000"/>
              </a:lnSpc>
              <a:spcBef>
                <a:spcPts val="0"/>
              </a:spcBef>
              <a:spcAft>
                <a:spcPts val="0"/>
              </a:spcAft>
              <a:buNone/>
            </a:pPr>
            <a:r>
              <a:rPr b="1" lang="en" sz="1200">
                <a:solidFill>
                  <a:srgbClr val="E69138"/>
                </a:solidFill>
              </a:rPr>
              <a:t>Chris Beatty - </a:t>
            </a:r>
            <a:r>
              <a:rPr b="1" lang="en" sz="1200" u="sng">
                <a:solidFill>
                  <a:srgbClr val="1155CC"/>
                </a:solidFill>
                <a:hlinkClick r:id="rId5">
                  <a:extLst>
                    <a:ext uri="{A12FA001-AC4F-418D-AE19-62706E023703}">
                      <ahyp:hlinkClr val="tx"/>
                    </a:ext>
                  </a:extLst>
                </a:hlinkClick>
              </a:rPr>
              <a:t>https://github.com/AnotherByte/csd-310</a:t>
            </a:r>
            <a:r>
              <a:rPr b="1" lang="en" sz="1200">
                <a:solidFill>
                  <a:srgbClr val="E69138"/>
                </a:solidFill>
              </a:rPr>
              <a:t>.git</a:t>
            </a:r>
            <a:endParaRPr b="1" sz="1200">
              <a:solidFill>
                <a:srgbClr val="E69138"/>
              </a:solidFill>
            </a:endParaRPr>
          </a:p>
          <a:p>
            <a:pPr indent="0" lvl="0" marL="0" rtl="0" algn="l">
              <a:lnSpc>
                <a:spcPct val="115000"/>
              </a:lnSpc>
              <a:spcBef>
                <a:spcPts val="0"/>
              </a:spcBef>
              <a:spcAft>
                <a:spcPts val="0"/>
              </a:spcAft>
              <a:buNone/>
            </a:pPr>
            <a:r>
              <a:rPr b="1" lang="en" sz="1200">
                <a:solidFill>
                  <a:srgbClr val="6FA8DC"/>
                </a:solidFill>
              </a:rPr>
              <a:t>Brian Gossett -  </a:t>
            </a:r>
            <a:r>
              <a:rPr b="1" lang="en" sz="1200" u="sng">
                <a:solidFill>
                  <a:srgbClr val="1155CC"/>
                </a:solidFill>
                <a:hlinkClick r:id="rId6">
                  <a:extLst>
                    <a:ext uri="{A12FA001-AC4F-418D-AE19-62706E023703}">
                      <ahyp:hlinkClr val="tx"/>
                    </a:ext>
                  </a:extLst>
                </a:hlinkClick>
              </a:rPr>
              <a:t>https://github.com/BrianGossett/csd-310.git</a:t>
            </a:r>
            <a:endParaRPr b="1" sz="1200">
              <a:solidFill>
                <a:srgbClr val="6FA8DC"/>
              </a:solidFill>
            </a:endParaRPr>
          </a:p>
          <a:p>
            <a:pPr indent="0" lvl="0" marL="0" rtl="0" algn="l">
              <a:lnSpc>
                <a:spcPct val="115000"/>
              </a:lnSpc>
              <a:spcBef>
                <a:spcPts val="0"/>
              </a:spcBef>
              <a:spcAft>
                <a:spcPts val="0"/>
              </a:spcAft>
              <a:buNone/>
            </a:pPr>
            <a:r>
              <a:rPr b="1" lang="en" sz="1200">
                <a:solidFill>
                  <a:srgbClr val="8E7CC3"/>
                </a:solidFill>
              </a:rPr>
              <a:t>Larissa Passamani Lima - </a:t>
            </a:r>
            <a:r>
              <a:rPr b="1" lang="en" sz="1200" u="sng">
                <a:solidFill>
                  <a:srgbClr val="1155CC"/>
                </a:solidFill>
                <a:hlinkClick r:id="rId7">
                  <a:extLst>
                    <a:ext uri="{A12FA001-AC4F-418D-AE19-62706E023703}">
                      <ahyp:hlinkClr val="tx"/>
                    </a:ext>
                  </a:extLst>
                </a:hlinkClick>
              </a:rPr>
              <a:t>https://github.com/passamani15/csd-310</a:t>
            </a:r>
            <a:r>
              <a:rPr b="1" lang="en" sz="1200">
                <a:solidFill>
                  <a:srgbClr val="8E7CC3"/>
                </a:solidFill>
              </a:rPr>
              <a:t>.git</a:t>
            </a:r>
            <a:endParaRPr b="1" sz="1200">
              <a:solidFill>
                <a:srgbClr val="8E7CC3"/>
              </a:solidFill>
            </a:endParaRPr>
          </a:p>
          <a:p>
            <a:pPr indent="0" lvl="0" marL="0" rtl="0" algn="l">
              <a:lnSpc>
                <a:spcPct val="115000"/>
              </a:lnSpc>
              <a:spcBef>
                <a:spcPts val="0"/>
              </a:spcBef>
              <a:spcAft>
                <a:spcPts val="0"/>
              </a:spcAft>
              <a:buNone/>
            </a:pPr>
            <a:r>
              <a:rPr b="1" lang="en" sz="1200">
                <a:solidFill>
                  <a:srgbClr val="6AA84F"/>
                </a:solidFill>
              </a:rPr>
              <a:t>Christeen Safar - </a:t>
            </a:r>
            <a:r>
              <a:rPr b="1" lang="en" sz="1200" u="sng">
                <a:solidFill>
                  <a:srgbClr val="1155CC"/>
                </a:solidFill>
                <a:hlinkClick r:id="rId8">
                  <a:extLst>
                    <a:ext uri="{A12FA001-AC4F-418D-AE19-62706E023703}">
                      <ahyp:hlinkClr val="tx"/>
                    </a:ext>
                  </a:extLst>
                </a:hlinkClick>
              </a:rPr>
              <a:t>https://github.com/ChristeenS/csd-310</a:t>
            </a:r>
            <a:r>
              <a:rPr b="1" lang="en" sz="1200">
                <a:solidFill>
                  <a:srgbClr val="6AA84F"/>
                </a:solidFill>
              </a:rPr>
              <a:t>.git</a:t>
            </a:r>
            <a:endParaRPr b="1" sz="1200">
              <a:solidFill>
                <a:srgbClr val="6AA84F"/>
              </a:solidFill>
            </a:endParaRPr>
          </a:p>
          <a:p>
            <a:pPr indent="0" lvl="0" marL="0" rtl="0" algn="l">
              <a:lnSpc>
                <a:spcPct val="115000"/>
              </a:lnSpc>
              <a:spcBef>
                <a:spcPts val="0"/>
              </a:spcBef>
              <a:spcAft>
                <a:spcPts val="0"/>
              </a:spcAft>
              <a:buNone/>
            </a:pPr>
            <a:r>
              <a:rPr b="1" lang="en" sz="1200">
                <a:solidFill>
                  <a:srgbClr val="C27BA0"/>
                </a:solidFill>
              </a:rPr>
              <a:t>Michele Speidel - </a:t>
            </a:r>
            <a:r>
              <a:rPr b="1" lang="en" sz="1200" u="sng">
                <a:solidFill>
                  <a:srgbClr val="1155CC"/>
                </a:solidFill>
                <a:hlinkClick r:id="rId9">
                  <a:extLst>
                    <a:ext uri="{A12FA001-AC4F-418D-AE19-62706E023703}">
                      <ahyp:hlinkClr val="tx"/>
                    </a:ext>
                  </a:extLst>
                </a:hlinkClick>
              </a:rPr>
              <a:t>https://github.com/jamdmmsfreese/csd-310</a:t>
            </a:r>
            <a:r>
              <a:rPr b="1" lang="en" sz="1200">
                <a:solidFill>
                  <a:srgbClr val="C27BA0"/>
                </a:solidFill>
              </a:rPr>
              <a:t>.git</a:t>
            </a:r>
            <a:endParaRPr b="1" sz="1200">
              <a:solidFill>
                <a:srgbClr val="C27BA0"/>
              </a:solidFill>
            </a:endParaRPr>
          </a:p>
        </p:txBody>
      </p:sp>
      <p:sp>
        <p:nvSpPr>
          <p:cNvPr id="415" name="Google Shape;415;p47"/>
          <p:cNvSpPr txBox="1"/>
          <p:nvPr/>
        </p:nvSpPr>
        <p:spPr>
          <a:xfrm>
            <a:off x="1561075" y="79025"/>
            <a:ext cx="4935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lang="en" sz="3000">
                <a:solidFill>
                  <a:schemeClr val="dk2"/>
                </a:solidFill>
                <a:latin typeface="Lobster"/>
                <a:ea typeface="Lobster"/>
                <a:cs typeface="Lobster"/>
                <a:sym typeface="Lobster"/>
              </a:rPr>
              <a:t>Thank You</a:t>
            </a:r>
            <a:endParaRPr sz="3000">
              <a:solidFill>
                <a:schemeClr val="dk2"/>
              </a:solidFill>
              <a:latin typeface="Lobster"/>
              <a:ea typeface="Lobster"/>
              <a:cs typeface="Lobster"/>
              <a:sym typeface="Lobster"/>
            </a:endParaRPr>
          </a:p>
          <a:p>
            <a:pPr indent="0" lvl="0" marL="0" rtl="0" algn="ctr">
              <a:spcBef>
                <a:spcPts val="0"/>
              </a:spcBef>
              <a:spcAft>
                <a:spcPts val="0"/>
              </a:spcAft>
              <a:buClr>
                <a:schemeClr val="dk2"/>
              </a:buClr>
              <a:buSzPts val="1100"/>
              <a:buFont typeface="Arial"/>
              <a:buNone/>
            </a:pPr>
            <a:r>
              <a:rPr lang="en" sz="3000">
                <a:solidFill>
                  <a:schemeClr val="dk2"/>
                </a:solidFill>
                <a:latin typeface="Lobster"/>
                <a:ea typeface="Lobster"/>
                <a:cs typeface="Lobster"/>
                <a:sym typeface="Lobster"/>
              </a:rPr>
              <a:t>The Outlanders Team</a:t>
            </a:r>
            <a:endParaRPr>
              <a:latin typeface="Playfair Display"/>
              <a:ea typeface="Playfair Display"/>
              <a:cs typeface="Playfair Display"/>
              <a:sym typeface="Playfair Display"/>
            </a:endParaRPr>
          </a:p>
        </p:txBody>
      </p:sp>
      <p:sp>
        <p:nvSpPr>
          <p:cNvPr id="416" name="Google Shape;416;p47"/>
          <p:cNvSpPr txBox="1"/>
          <p:nvPr/>
        </p:nvSpPr>
        <p:spPr>
          <a:xfrm>
            <a:off x="6100250" y="467660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i="1" lang="en" sz="700">
                <a:solidFill>
                  <a:schemeClr val="lt1"/>
                </a:solidFill>
                <a:latin typeface="Playfair Display"/>
                <a:ea typeface="Playfair Display"/>
                <a:cs typeface="Playfair Display"/>
                <a:sym typeface="Playfair Display"/>
              </a:rPr>
              <a:t>Backgrounds taken from</a:t>
            </a:r>
            <a:r>
              <a:rPr b="1" lang="en" sz="1200">
                <a:solidFill>
                  <a:schemeClr val="lt1"/>
                </a:solidFill>
              </a:rPr>
              <a:t> </a:t>
            </a:r>
            <a:r>
              <a:rPr b="1" i="1" lang="en" sz="700">
                <a:solidFill>
                  <a:schemeClr val="lt1"/>
                </a:solidFill>
                <a:latin typeface="Playfair Display"/>
                <a:ea typeface="Playfair Display"/>
                <a:cs typeface="Playfair Display"/>
                <a:sym typeface="Playfair Display"/>
              </a:rPr>
              <a:t>https://www.googleimagesearch.com/</a:t>
            </a:r>
            <a:endParaRPr b="1" i="1" sz="700">
              <a:solidFill>
                <a:schemeClr val="lt1"/>
              </a:solidFill>
              <a:latin typeface="Playfair Display"/>
              <a:ea typeface="Playfair Display"/>
              <a:cs typeface="Playfair Display"/>
              <a:sym typeface="Playfair Display"/>
            </a:endParaRPr>
          </a:p>
        </p:txBody>
      </p:sp>
      <p:sp>
        <p:nvSpPr>
          <p:cNvPr id="417" name="Google Shape;417;p47"/>
          <p:cNvSpPr txBox="1"/>
          <p:nvPr/>
        </p:nvSpPr>
        <p:spPr>
          <a:xfrm>
            <a:off x="346075" y="3781225"/>
            <a:ext cx="3000000" cy="64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chemeClr val="dk2"/>
                </a:solidFill>
              </a:rPr>
              <a:t>N/A.  (n.d.).  Hiking Clipart.  Clipart Panda.  </a:t>
            </a:r>
            <a:endParaRPr sz="900">
              <a:solidFill>
                <a:schemeClr val="dk2"/>
              </a:solidFill>
            </a:endParaRPr>
          </a:p>
          <a:p>
            <a:pPr indent="0" lvl="0" marL="0" rtl="0" algn="l">
              <a:lnSpc>
                <a:spcPct val="115000"/>
              </a:lnSpc>
              <a:spcBef>
                <a:spcPts val="0"/>
              </a:spcBef>
              <a:spcAft>
                <a:spcPts val="0"/>
              </a:spcAft>
              <a:buNone/>
            </a:pPr>
            <a:r>
              <a:rPr lang="en" sz="900">
                <a:solidFill>
                  <a:schemeClr val="dk2"/>
                </a:solidFill>
              </a:rPr>
              <a:t>Retrieved July 9, 2022, from</a:t>
            </a:r>
            <a:endParaRPr sz="900">
              <a:solidFill>
                <a:schemeClr val="dk2"/>
              </a:solidFill>
            </a:endParaRPr>
          </a:p>
          <a:p>
            <a:pPr indent="0" lvl="0" marL="0" rtl="0" algn="l">
              <a:lnSpc>
                <a:spcPct val="115000"/>
              </a:lnSpc>
              <a:spcBef>
                <a:spcPts val="0"/>
              </a:spcBef>
              <a:spcAft>
                <a:spcPts val="0"/>
              </a:spcAft>
              <a:buNone/>
            </a:pPr>
            <a:r>
              <a:rPr lang="en" sz="900" u="sng">
                <a:solidFill>
                  <a:srgbClr val="1155CC"/>
                </a:solidFill>
                <a:hlinkClick r:id="rId10">
                  <a:extLst>
                    <a:ext uri="{A12FA001-AC4F-418D-AE19-62706E023703}">
                      <ahyp:hlinkClr val="tx"/>
                    </a:ext>
                  </a:extLst>
                </a:hlinkClick>
              </a:rPr>
              <a:t>http://images.clipartpanda.com/hiking-clipart-hike.gif</a:t>
            </a:r>
            <a:endParaRPr/>
          </a:p>
        </p:txBody>
      </p:sp>
      <p:sp>
        <p:nvSpPr>
          <p:cNvPr id="418" name="Google Shape;418;p4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2" name="Shape 422"/>
        <p:cNvGrpSpPr/>
        <p:nvPr/>
      </p:nvGrpSpPr>
      <p:grpSpPr>
        <a:xfrm>
          <a:off x="0" y="0"/>
          <a:ext cx="0" cy="0"/>
          <a:chOff x="0" y="0"/>
          <a:chExt cx="0" cy="0"/>
        </a:xfrm>
      </p:grpSpPr>
      <p:sp>
        <p:nvSpPr>
          <p:cNvPr id="423" name="Google Shape;423;p48"/>
          <p:cNvSpPr txBox="1"/>
          <p:nvPr/>
        </p:nvSpPr>
        <p:spPr>
          <a:xfrm>
            <a:off x="1799100" y="1400975"/>
            <a:ext cx="55458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lang="en" sz="3000">
                <a:solidFill>
                  <a:schemeClr val="dk2"/>
                </a:solidFill>
              </a:rPr>
              <a:t>For the full Case Study, refer to Appendix A attached</a:t>
            </a:r>
            <a:endParaRPr/>
          </a:p>
        </p:txBody>
      </p:sp>
      <p:sp>
        <p:nvSpPr>
          <p:cNvPr id="424" name="Google Shape;424;p48"/>
          <p:cNvSpPr txBox="1"/>
          <p:nvPr/>
        </p:nvSpPr>
        <p:spPr>
          <a:xfrm>
            <a:off x="5786475" y="4653650"/>
            <a:ext cx="30000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i="1" lang="en" sz="700">
                <a:solidFill>
                  <a:schemeClr val="dk2"/>
                </a:solidFill>
                <a:latin typeface="Playfair Display"/>
                <a:ea typeface="Playfair Display"/>
                <a:cs typeface="Playfair Display"/>
                <a:sym typeface="Playfair Display"/>
              </a:rPr>
              <a:t>Backgrounds taken from</a:t>
            </a:r>
            <a:r>
              <a:rPr lang="en" sz="700">
                <a:solidFill>
                  <a:schemeClr val="dk2"/>
                </a:solidFill>
              </a:rPr>
              <a:t> </a:t>
            </a:r>
            <a:r>
              <a:rPr i="1" lang="en" sz="700">
                <a:solidFill>
                  <a:schemeClr val="dk2"/>
                </a:solidFill>
                <a:latin typeface="Playfair Display"/>
                <a:ea typeface="Playfair Display"/>
                <a:cs typeface="Playfair Display"/>
                <a:sym typeface="Playfair Display"/>
              </a:rPr>
              <a:t>https://www.googleimagesearch.com/</a:t>
            </a:r>
            <a:endParaRPr/>
          </a:p>
        </p:txBody>
      </p:sp>
      <p:sp>
        <p:nvSpPr>
          <p:cNvPr id="425" name="Google Shape;425;p4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6"/>
          <p:cNvPicPr preferRelativeResize="0"/>
          <p:nvPr/>
        </p:nvPicPr>
        <p:blipFill>
          <a:blip r:embed="rId3">
            <a:alphaModFix/>
          </a:blip>
          <a:stretch>
            <a:fillRect/>
          </a:stretch>
        </p:blipFill>
        <p:spPr>
          <a:xfrm>
            <a:off x="484215" y="2056225"/>
            <a:ext cx="1707959" cy="2755449"/>
          </a:xfrm>
          <a:prstGeom prst="rect">
            <a:avLst/>
          </a:prstGeom>
          <a:noFill/>
          <a:ln>
            <a:noFill/>
          </a:ln>
        </p:spPr>
      </p:pic>
      <p:sp>
        <p:nvSpPr>
          <p:cNvPr id="91" name="Google Shape;91;p16"/>
          <p:cNvSpPr txBox="1"/>
          <p:nvPr/>
        </p:nvSpPr>
        <p:spPr>
          <a:xfrm>
            <a:off x="3167400" y="114475"/>
            <a:ext cx="2809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8E7CC3"/>
                </a:solidFill>
              </a:rPr>
              <a:t>Larissa Passamani Lima</a:t>
            </a:r>
            <a:r>
              <a:rPr lang="en"/>
              <a:t> </a:t>
            </a:r>
            <a:endParaRPr/>
          </a:p>
          <a:p>
            <a:pPr indent="0" lvl="0" marL="0" rtl="0" algn="l">
              <a:spcBef>
                <a:spcPts val="0"/>
              </a:spcBef>
              <a:spcAft>
                <a:spcPts val="0"/>
              </a:spcAft>
              <a:buNone/>
            </a:pPr>
            <a:r>
              <a:rPr lang="en"/>
              <a:t>is fairly new to database development. She has a degree in Criminal Justice, and experience in Supply Chain Operations. She is currently working as a Wave Technician for a Flow Center.</a:t>
            </a:r>
            <a:endParaRPr/>
          </a:p>
        </p:txBody>
      </p:sp>
      <p:sp>
        <p:nvSpPr>
          <p:cNvPr id="92" name="Google Shape;92;p16"/>
          <p:cNvSpPr txBox="1"/>
          <p:nvPr/>
        </p:nvSpPr>
        <p:spPr>
          <a:xfrm>
            <a:off x="6416600" y="24075"/>
            <a:ext cx="2518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AA84F"/>
                </a:solidFill>
              </a:rPr>
              <a:t>Christeen Safar</a:t>
            </a:r>
            <a:r>
              <a:rPr lang="en">
                <a:solidFill>
                  <a:schemeClr val="dk2"/>
                </a:solidFill>
              </a:rPr>
              <a:t> </a:t>
            </a:r>
            <a:endParaRPr>
              <a:solidFill>
                <a:schemeClr val="dk2"/>
              </a:solidFill>
            </a:endParaRPr>
          </a:p>
          <a:p>
            <a:pPr indent="0" lvl="0" marL="0" rtl="0" algn="l">
              <a:spcBef>
                <a:spcPts val="0"/>
              </a:spcBef>
              <a:spcAft>
                <a:spcPts val="0"/>
              </a:spcAft>
              <a:buNone/>
            </a:pPr>
            <a:r>
              <a:rPr lang="en">
                <a:solidFill>
                  <a:schemeClr val="dk2"/>
                </a:solidFill>
              </a:rPr>
              <a:t>has no experience in database development. She has two Bachelor's degrees in Child Development. Now, she works as a Personal Stylist at Macy’s, but she is planning to work in her new major.</a:t>
            </a:r>
            <a:endParaRPr>
              <a:solidFill>
                <a:schemeClr val="dk2"/>
              </a:solidFill>
            </a:endParaRPr>
          </a:p>
        </p:txBody>
      </p:sp>
      <p:sp>
        <p:nvSpPr>
          <p:cNvPr id="93" name="Google Shape;93;p16"/>
          <p:cNvSpPr txBox="1"/>
          <p:nvPr/>
        </p:nvSpPr>
        <p:spPr>
          <a:xfrm>
            <a:off x="79100" y="114475"/>
            <a:ext cx="2518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C27BA0"/>
                </a:solidFill>
              </a:rPr>
              <a:t>Michele Speidel</a:t>
            </a:r>
            <a:r>
              <a:rPr b="1" lang="en">
                <a:solidFill>
                  <a:schemeClr val="dk2"/>
                </a:solidFill>
              </a:rPr>
              <a:t> </a:t>
            </a:r>
            <a:endParaRPr b="1">
              <a:solidFill>
                <a:schemeClr val="dk2"/>
              </a:solidFill>
            </a:endParaRPr>
          </a:p>
          <a:p>
            <a:pPr indent="0" lvl="0" marL="0" rtl="0" algn="l">
              <a:spcBef>
                <a:spcPts val="0"/>
              </a:spcBef>
              <a:spcAft>
                <a:spcPts val="0"/>
              </a:spcAft>
              <a:buNone/>
            </a:pPr>
            <a:r>
              <a:rPr lang="en">
                <a:solidFill>
                  <a:schemeClr val="dk2"/>
                </a:solidFill>
              </a:rPr>
              <a:t>is an insurance professional and has experience in database development.  She currently works in a remote position as a Business Analyst. </a:t>
            </a:r>
            <a:endParaRPr>
              <a:solidFill>
                <a:schemeClr val="dk2"/>
              </a:solidFill>
            </a:endParaRPr>
          </a:p>
          <a:p>
            <a:pPr indent="0" lvl="0" marL="0" rtl="0" algn="l">
              <a:spcBef>
                <a:spcPts val="0"/>
              </a:spcBef>
              <a:spcAft>
                <a:spcPts val="0"/>
              </a:spcAft>
              <a:buNone/>
            </a:pPr>
            <a:r>
              <a:t/>
            </a:r>
            <a:endParaRPr>
              <a:solidFill>
                <a:schemeClr val="dk2"/>
              </a:solidFill>
            </a:endParaRPr>
          </a:p>
        </p:txBody>
      </p:sp>
      <p:pic>
        <p:nvPicPr>
          <p:cNvPr id="94" name="Google Shape;94;p16"/>
          <p:cNvPicPr preferRelativeResize="0"/>
          <p:nvPr/>
        </p:nvPicPr>
        <p:blipFill>
          <a:blip r:embed="rId4">
            <a:alphaModFix/>
          </a:blip>
          <a:stretch>
            <a:fillRect/>
          </a:stretch>
        </p:blipFill>
        <p:spPr>
          <a:xfrm>
            <a:off x="6669200" y="2148075"/>
            <a:ext cx="1814000" cy="2755450"/>
          </a:xfrm>
          <a:prstGeom prst="rect">
            <a:avLst/>
          </a:prstGeom>
          <a:noFill/>
          <a:ln>
            <a:noFill/>
          </a:ln>
        </p:spPr>
      </p:pic>
      <p:pic>
        <p:nvPicPr>
          <p:cNvPr id="95" name="Google Shape;95;p16"/>
          <p:cNvPicPr preferRelativeResize="0"/>
          <p:nvPr/>
        </p:nvPicPr>
        <p:blipFill>
          <a:blip r:embed="rId5">
            <a:alphaModFix/>
          </a:blip>
          <a:stretch>
            <a:fillRect/>
          </a:stretch>
        </p:blipFill>
        <p:spPr>
          <a:xfrm>
            <a:off x="3511850" y="2081900"/>
            <a:ext cx="1883601" cy="2704101"/>
          </a:xfrm>
          <a:prstGeom prst="rect">
            <a:avLst/>
          </a:prstGeom>
          <a:noFill/>
          <a:ln>
            <a:noFill/>
          </a:ln>
        </p:spPr>
      </p:pic>
      <p:sp>
        <p:nvSpPr>
          <p:cNvPr id="96" name="Google Shape;96;p16"/>
          <p:cNvSpPr txBox="1"/>
          <p:nvPr/>
        </p:nvSpPr>
        <p:spPr>
          <a:xfrm>
            <a:off x="-45925" y="4699575"/>
            <a:ext cx="3000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chemeClr val="dk2"/>
                </a:solidFill>
                <a:latin typeface="Playfair Display"/>
                <a:ea typeface="Playfair Display"/>
                <a:cs typeface="Playfair Display"/>
                <a:sym typeface="Playfair Display"/>
              </a:rPr>
              <a:t>Photos taken from https://www.kissclipart.com/skier-cartoon-hiking-equipment-trekking-pole-ski-tj9g9b</a:t>
            </a:r>
            <a:endParaRPr/>
          </a:p>
        </p:txBody>
      </p:sp>
      <p:sp>
        <p:nvSpPr>
          <p:cNvPr id="97" name="Google Shape;97;p16"/>
          <p:cNvSpPr txBox="1"/>
          <p:nvPr/>
        </p:nvSpPr>
        <p:spPr>
          <a:xfrm>
            <a:off x="4776100" y="4844825"/>
            <a:ext cx="30000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i="1" lang="en" sz="700">
                <a:solidFill>
                  <a:schemeClr val="dk2"/>
                </a:solidFill>
                <a:latin typeface="Playfair Display"/>
                <a:ea typeface="Playfair Display"/>
                <a:cs typeface="Playfair Display"/>
                <a:sym typeface="Playfair Display"/>
              </a:rPr>
              <a:t>Photos taken from https://www.vectorstock.com/</a:t>
            </a:r>
            <a:endParaRPr i="1" sz="700">
              <a:solidFill>
                <a:schemeClr val="dk2"/>
              </a:solidFill>
              <a:latin typeface="Playfair Display"/>
              <a:ea typeface="Playfair Display"/>
              <a:cs typeface="Playfair Display"/>
              <a:sym typeface="Playfair Display"/>
            </a:endParaRPr>
          </a:p>
        </p:txBody>
      </p:sp>
      <p:sp>
        <p:nvSpPr>
          <p:cNvPr id="98" name="Google Shape;98;p1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idx="4294967295" type="title"/>
          </p:nvPr>
        </p:nvSpPr>
        <p:spPr>
          <a:xfrm>
            <a:off x="5603000" y="1344575"/>
            <a:ext cx="3540900" cy="18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chemeClr val="accent1"/>
                </a:solidFill>
              </a:rPr>
              <a:t>Outland Adventures</a:t>
            </a:r>
            <a:endParaRPr sz="4800">
              <a:solidFill>
                <a:schemeClr val="accent1"/>
              </a:solidFill>
            </a:endParaRPr>
          </a:p>
        </p:txBody>
      </p:sp>
      <p:pic>
        <p:nvPicPr>
          <p:cNvPr descr="Looking down on waves breaking against rock formation" id="104" name="Google Shape;104;p17"/>
          <p:cNvPicPr preferRelativeResize="0"/>
          <p:nvPr/>
        </p:nvPicPr>
        <p:blipFill rotWithShape="1">
          <a:blip r:embed="rId3">
            <a:alphaModFix/>
          </a:blip>
          <a:srcRect b="0" l="43436" r="9328" t="2742"/>
          <a:stretch/>
        </p:blipFill>
        <p:spPr>
          <a:xfrm>
            <a:off x="76200" y="70650"/>
            <a:ext cx="1822199" cy="5002199"/>
          </a:xfrm>
          <a:prstGeom prst="rect">
            <a:avLst/>
          </a:prstGeom>
          <a:noFill/>
          <a:ln>
            <a:noFill/>
          </a:ln>
        </p:spPr>
      </p:pic>
      <p:pic>
        <p:nvPicPr>
          <p:cNvPr descr="Legs wearing loose-fitting black pants and low-top athletic shoes standing on rugged terrain" id="105" name="Google Shape;105;p17"/>
          <p:cNvPicPr preferRelativeResize="0"/>
          <p:nvPr/>
        </p:nvPicPr>
        <p:blipFill rotWithShape="1">
          <a:blip r:embed="rId4">
            <a:alphaModFix/>
          </a:blip>
          <a:srcRect b="1390" l="47051" r="17029" t="0"/>
          <a:stretch/>
        </p:blipFill>
        <p:spPr>
          <a:xfrm>
            <a:off x="1939424" y="70650"/>
            <a:ext cx="1822202" cy="5002197"/>
          </a:xfrm>
          <a:prstGeom prst="rect">
            <a:avLst/>
          </a:prstGeom>
          <a:noFill/>
          <a:ln>
            <a:noFill/>
          </a:ln>
        </p:spPr>
      </p:pic>
      <p:pic>
        <p:nvPicPr>
          <p:cNvPr id="106" name="Google Shape;106;p17"/>
          <p:cNvPicPr preferRelativeResize="0"/>
          <p:nvPr/>
        </p:nvPicPr>
        <p:blipFill>
          <a:blip r:embed="rId5">
            <a:alphaModFix/>
          </a:blip>
          <a:stretch>
            <a:fillRect/>
          </a:stretch>
        </p:blipFill>
        <p:spPr>
          <a:xfrm>
            <a:off x="3802650" y="38275"/>
            <a:ext cx="1881200" cy="5034574"/>
          </a:xfrm>
          <a:prstGeom prst="rect">
            <a:avLst/>
          </a:prstGeom>
          <a:noFill/>
          <a:ln>
            <a:noFill/>
          </a:ln>
        </p:spPr>
      </p:pic>
      <p:sp>
        <p:nvSpPr>
          <p:cNvPr id="107" name="Google Shape;107;p17"/>
          <p:cNvSpPr txBox="1"/>
          <p:nvPr/>
        </p:nvSpPr>
        <p:spPr>
          <a:xfrm>
            <a:off x="5977800" y="191350"/>
            <a:ext cx="3000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dk2"/>
                </a:solidFill>
                <a:latin typeface="Lobster"/>
                <a:ea typeface="Lobster"/>
                <a:cs typeface="Lobster"/>
                <a:sym typeface="Lobster"/>
              </a:rPr>
              <a:t>Cast Study Selected</a:t>
            </a:r>
            <a:endParaRPr u="sng"/>
          </a:p>
        </p:txBody>
      </p:sp>
      <p:sp>
        <p:nvSpPr>
          <p:cNvPr id="108" name="Google Shape;108;p17"/>
          <p:cNvSpPr txBox="1"/>
          <p:nvPr/>
        </p:nvSpPr>
        <p:spPr>
          <a:xfrm>
            <a:off x="1939425" y="4668950"/>
            <a:ext cx="1822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i="1" lang="en" sz="700">
                <a:solidFill>
                  <a:schemeClr val="lt1"/>
                </a:solidFill>
                <a:latin typeface="Playfair Display"/>
                <a:ea typeface="Playfair Display"/>
                <a:cs typeface="Playfair Display"/>
                <a:sym typeface="Playfair Display"/>
              </a:rPr>
              <a:t>Photos taken from</a:t>
            </a:r>
            <a:r>
              <a:rPr lang="en" sz="1100">
                <a:solidFill>
                  <a:schemeClr val="lt1"/>
                </a:solidFill>
              </a:rPr>
              <a:t> </a:t>
            </a:r>
            <a:r>
              <a:rPr i="1" lang="en" sz="700">
                <a:solidFill>
                  <a:schemeClr val="lt1"/>
                </a:solidFill>
                <a:latin typeface="Playfair Display"/>
                <a:ea typeface="Playfair Display"/>
                <a:cs typeface="Playfair Display"/>
                <a:sym typeface="Playfair Display"/>
              </a:rPr>
              <a:t>https://ibelieve.com/</a:t>
            </a:r>
            <a:endParaRPr i="1" sz="700">
              <a:solidFill>
                <a:schemeClr val="lt1"/>
              </a:solidFill>
              <a:latin typeface="Playfair Display"/>
              <a:ea typeface="Playfair Display"/>
              <a:cs typeface="Playfair Display"/>
              <a:sym typeface="Playfair Display"/>
            </a:endParaRPr>
          </a:p>
        </p:txBody>
      </p:sp>
      <p:sp>
        <p:nvSpPr>
          <p:cNvPr id="109" name="Google Shape;109;p17"/>
          <p:cNvSpPr txBox="1"/>
          <p:nvPr/>
        </p:nvSpPr>
        <p:spPr>
          <a:xfrm>
            <a:off x="3802650" y="4606550"/>
            <a:ext cx="19212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i="1" lang="en" sz="700">
                <a:solidFill>
                  <a:schemeClr val="lt1"/>
                </a:solidFill>
                <a:latin typeface="Playfair Display"/>
                <a:ea typeface="Playfair Display"/>
                <a:cs typeface="Playfair Display"/>
                <a:sym typeface="Playfair Display"/>
              </a:rPr>
              <a:t>Photos taken from</a:t>
            </a:r>
            <a:r>
              <a:rPr lang="en" sz="700">
                <a:solidFill>
                  <a:schemeClr val="lt1"/>
                </a:solidFill>
              </a:rPr>
              <a:t> </a:t>
            </a:r>
            <a:r>
              <a:rPr i="1" lang="en" sz="700">
                <a:solidFill>
                  <a:schemeClr val="lt1"/>
                </a:solidFill>
                <a:latin typeface="Playfair Display"/>
                <a:ea typeface="Playfair Display"/>
                <a:cs typeface="Playfair Display"/>
                <a:sym typeface="Playfair Display"/>
              </a:rPr>
              <a:t>https://www.wanderlustmovement.org/</a:t>
            </a:r>
            <a:endParaRPr i="1" sz="700">
              <a:solidFill>
                <a:schemeClr val="lt1"/>
              </a:solidFill>
              <a:latin typeface="Playfair Display"/>
              <a:ea typeface="Playfair Display"/>
              <a:cs typeface="Playfair Display"/>
              <a:sym typeface="Playfair Display"/>
            </a:endParaRPr>
          </a:p>
        </p:txBody>
      </p:sp>
      <p:sp>
        <p:nvSpPr>
          <p:cNvPr id="110" name="Google Shape;110;p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1" name="Google Shape;111;p17"/>
          <p:cNvSpPr txBox="1"/>
          <p:nvPr/>
        </p:nvSpPr>
        <p:spPr>
          <a:xfrm>
            <a:off x="118200" y="4668950"/>
            <a:ext cx="1738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i="1" lang="en" sz="700">
                <a:solidFill>
                  <a:schemeClr val="lt1"/>
                </a:solidFill>
                <a:latin typeface="Playfair Display"/>
                <a:ea typeface="Playfair Display"/>
                <a:cs typeface="Playfair Display"/>
                <a:sym typeface="Playfair Display"/>
              </a:rPr>
              <a:t>Photos taken from</a:t>
            </a:r>
            <a:r>
              <a:rPr lang="en" sz="1100">
                <a:solidFill>
                  <a:schemeClr val="lt1"/>
                </a:solidFill>
              </a:rPr>
              <a:t> </a:t>
            </a:r>
            <a:r>
              <a:rPr i="1" lang="en" sz="700">
                <a:solidFill>
                  <a:schemeClr val="lt1"/>
                </a:solidFill>
                <a:latin typeface="Playfair Display"/>
                <a:ea typeface="Playfair Display"/>
                <a:cs typeface="Playfair Display"/>
                <a:sym typeface="Playfair Display"/>
              </a:rPr>
              <a:t>https://ibelieve.com/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18"/>
          <p:cNvSpPr txBox="1"/>
          <p:nvPr/>
        </p:nvSpPr>
        <p:spPr>
          <a:xfrm>
            <a:off x="0" y="0"/>
            <a:ext cx="8228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lang="en" sz="2700">
                <a:solidFill>
                  <a:srgbClr val="EA9999"/>
                </a:solidFill>
                <a:latin typeface="Lobster"/>
                <a:ea typeface="Lobster"/>
                <a:cs typeface="Lobster"/>
                <a:sym typeface="Lobster"/>
              </a:rPr>
              <a:t>A Brief Description of Case Study</a:t>
            </a:r>
            <a:endParaRPr sz="800">
              <a:solidFill>
                <a:srgbClr val="EA9999"/>
              </a:solidFill>
            </a:endParaRPr>
          </a:p>
        </p:txBody>
      </p:sp>
      <p:sp>
        <p:nvSpPr>
          <p:cNvPr id="117" name="Google Shape;117;p18"/>
          <p:cNvSpPr txBox="1"/>
          <p:nvPr/>
        </p:nvSpPr>
        <p:spPr>
          <a:xfrm>
            <a:off x="49800" y="408350"/>
            <a:ext cx="8838300" cy="479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a:solidFill>
                  <a:srgbClr val="6D9EEB"/>
                </a:solidFill>
              </a:rPr>
              <a:t>Mission</a:t>
            </a:r>
            <a:endParaRPr sz="900">
              <a:solidFill>
                <a:schemeClr val="lt1"/>
              </a:solidFill>
            </a:endParaRPr>
          </a:p>
          <a:p>
            <a:pPr indent="0" lvl="0" marL="0" rtl="0" algn="l">
              <a:lnSpc>
                <a:spcPct val="115000"/>
              </a:lnSpc>
              <a:spcBef>
                <a:spcPts val="0"/>
              </a:spcBef>
              <a:spcAft>
                <a:spcPts val="0"/>
              </a:spcAft>
              <a:buNone/>
            </a:pPr>
            <a:r>
              <a:rPr lang="en" sz="1300">
                <a:solidFill>
                  <a:schemeClr val="lt1"/>
                </a:solidFill>
              </a:rPr>
              <a:t>To provide adventurous guided trips for the hiking and camping enthusiasts</a:t>
            </a:r>
            <a:endParaRPr sz="1300">
              <a:solidFill>
                <a:schemeClr val="lt1"/>
              </a:solidFill>
            </a:endParaRPr>
          </a:p>
          <a:p>
            <a:pPr indent="0" lvl="0" marL="0" rtl="0" algn="l">
              <a:lnSpc>
                <a:spcPct val="115000"/>
              </a:lnSpc>
              <a:spcBef>
                <a:spcPts val="0"/>
              </a:spcBef>
              <a:spcAft>
                <a:spcPts val="0"/>
              </a:spcAft>
              <a:buNone/>
            </a:pPr>
            <a:r>
              <a:t/>
            </a:r>
            <a:endParaRPr sz="1000">
              <a:solidFill>
                <a:schemeClr val="lt1"/>
              </a:solidFill>
            </a:endParaRPr>
          </a:p>
          <a:p>
            <a:pPr indent="0" lvl="0" marL="0" rtl="0" algn="l">
              <a:lnSpc>
                <a:spcPct val="115000"/>
              </a:lnSpc>
              <a:spcBef>
                <a:spcPts val="0"/>
              </a:spcBef>
              <a:spcAft>
                <a:spcPts val="0"/>
              </a:spcAft>
              <a:buNone/>
            </a:pPr>
            <a:r>
              <a:rPr b="1" lang="en">
                <a:solidFill>
                  <a:srgbClr val="6D9EEB"/>
                </a:solidFill>
              </a:rPr>
              <a:t>Description of Case Study</a:t>
            </a:r>
            <a:endParaRPr sz="1200">
              <a:solidFill>
                <a:srgbClr val="6D9EEB"/>
              </a:solidFill>
              <a:highlight>
                <a:srgbClr val="00FFFF"/>
              </a:highlight>
            </a:endParaRPr>
          </a:p>
          <a:p>
            <a:pPr indent="0" lvl="0" marL="0" rtl="0" algn="l">
              <a:lnSpc>
                <a:spcPct val="115000"/>
              </a:lnSpc>
              <a:spcBef>
                <a:spcPts val="0"/>
              </a:spcBef>
              <a:spcAft>
                <a:spcPts val="0"/>
              </a:spcAft>
              <a:buNone/>
            </a:pPr>
            <a:r>
              <a:rPr lang="en" sz="1300">
                <a:solidFill>
                  <a:schemeClr val="lt1"/>
                </a:solidFill>
              </a:rPr>
              <a:t>Outland Adventures was founded back in January 1, 2022  when Blythe Timmerson and Jim Ford decided to take a risk and dedicate their time and energy into the vision of what would become Outland Adventures. Their primary focus of the company was to share their passion with others. </a:t>
            </a:r>
            <a:endParaRPr sz="1300">
              <a:solidFill>
                <a:schemeClr val="lt1"/>
              </a:solidFill>
            </a:endParaRPr>
          </a:p>
          <a:p>
            <a:pPr indent="0" lvl="0" marL="0" rtl="0" algn="l">
              <a:lnSpc>
                <a:spcPct val="115000"/>
              </a:lnSpc>
              <a:spcBef>
                <a:spcPts val="0"/>
              </a:spcBef>
              <a:spcAft>
                <a:spcPts val="0"/>
              </a:spcAft>
              <a:buNone/>
            </a:pPr>
            <a:r>
              <a:rPr lang="en" sz="1300">
                <a:solidFill>
                  <a:schemeClr val="lt1"/>
                </a:solidFill>
              </a:rPr>
              <a:t>The reason Outland Adventures has been thriving is because the organization focuses on providing the best quality experience with well informative guided tours, safety precautions, and adventure to far off places with great destinations that have been fully experienced priorly in order for the guides to offer the most well crafted excursions. Choosing the “Right Adventure” is the primary focus of the company to continue improving the experience provided to its customers.</a:t>
            </a:r>
            <a:endParaRPr sz="1300">
              <a:solidFill>
                <a:schemeClr val="lt1"/>
              </a:solidFill>
            </a:endParaRPr>
          </a:p>
          <a:p>
            <a:pPr indent="0" lvl="0" marL="0" rtl="0" algn="l">
              <a:lnSpc>
                <a:spcPct val="115000"/>
              </a:lnSpc>
              <a:spcBef>
                <a:spcPts val="0"/>
              </a:spcBef>
              <a:spcAft>
                <a:spcPts val="0"/>
              </a:spcAft>
              <a:buNone/>
            </a:pPr>
            <a:r>
              <a:t/>
            </a:r>
            <a:endParaRPr sz="1300">
              <a:solidFill>
                <a:schemeClr val="lt1"/>
              </a:solidFill>
            </a:endParaRPr>
          </a:p>
          <a:p>
            <a:pPr indent="0" lvl="0" marL="0" rtl="0" algn="l">
              <a:lnSpc>
                <a:spcPct val="115000"/>
              </a:lnSpc>
              <a:spcBef>
                <a:spcPts val="0"/>
              </a:spcBef>
              <a:spcAft>
                <a:spcPts val="0"/>
              </a:spcAft>
              <a:buNone/>
            </a:pPr>
            <a:r>
              <a:rPr b="1" lang="en">
                <a:solidFill>
                  <a:srgbClr val="6D9EEB"/>
                </a:solidFill>
              </a:rPr>
              <a:t>Mission of success:</a:t>
            </a:r>
            <a:endParaRPr b="1">
              <a:solidFill>
                <a:srgbClr val="6D9EEB"/>
              </a:solidFill>
            </a:endParaRPr>
          </a:p>
          <a:p>
            <a:pPr indent="-311150" lvl="0" marL="457200" rtl="0" algn="l">
              <a:lnSpc>
                <a:spcPct val="115000"/>
              </a:lnSpc>
              <a:spcBef>
                <a:spcPts val="300"/>
              </a:spcBef>
              <a:spcAft>
                <a:spcPts val="0"/>
              </a:spcAft>
              <a:buClr>
                <a:schemeClr val="lt1"/>
              </a:buClr>
              <a:buSzPts val="1300"/>
              <a:buChar char="●"/>
            </a:pPr>
            <a:r>
              <a:rPr lang="en" sz="1300">
                <a:solidFill>
                  <a:schemeClr val="lt1"/>
                </a:solidFill>
              </a:rPr>
              <a:t>Focusing on customers</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 sz="1300">
                <a:solidFill>
                  <a:schemeClr val="lt1"/>
                </a:solidFill>
              </a:rPr>
              <a:t>Employing a great management team</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 sz="1300">
                <a:solidFill>
                  <a:schemeClr val="lt1"/>
                </a:solidFill>
              </a:rPr>
              <a:t>Keeping detailed financial records</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 sz="1300">
                <a:solidFill>
                  <a:schemeClr val="lt1"/>
                </a:solidFill>
              </a:rPr>
              <a:t>Continuing to innovate</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 sz="1300">
                <a:solidFill>
                  <a:schemeClr val="lt1"/>
                </a:solidFill>
              </a:rPr>
              <a:t>Pursuing long-term goals</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 sz="1300">
                <a:solidFill>
                  <a:schemeClr val="lt1"/>
                </a:solidFill>
              </a:rPr>
              <a:t>Adapting to new technology</a:t>
            </a:r>
            <a:endParaRPr sz="1300">
              <a:solidFill>
                <a:schemeClr val="lt1"/>
              </a:solidFill>
            </a:endParaRPr>
          </a:p>
        </p:txBody>
      </p:sp>
      <p:sp>
        <p:nvSpPr>
          <p:cNvPr id="118" name="Google Shape;118;p18"/>
          <p:cNvSpPr txBox="1"/>
          <p:nvPr/>
        </p:nvSpPr>
        <p:spPr>
          <a:xfrm>
            <a:off x="5725200" y="4681250"/>
            <a:ext cx="30000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i="1" lang="en" sz="700">
                <a:solidFill>
                  <a:schemeClr val="lt1"/>
                </a:solidFill>
                <a:latin typeface="Playfair Display"/>
                <a:ea typeface="Playfair Display"/>
                <a:cs typeface="Playfair Display"/>
                <a:sym typeface="Playfair Display"/>
              </a:rPr>
              <a:t>Backgrounds taken from</a:t>
            </a:r>
            <a:r>
              <a:rPr lang="en" sz="700">
                <a:solidFill>
                  <a:schemeClr val="lt1"/>
                </a:solidFill>
              </a:rPr>
              <a:t> </a:t>
            </a:r>
            <a:r>
              <a:rPr i="1" lang="en" sz="700">
                <a:solidFill>
                  <a:schemeClr val="lt1"/>
                </a:solidFill>
                <a:latin typeface="Playfair Display"/>
                <a:ea typeface="Playfair Display"/>
                <a:cs typeface="Playfair Display"/>
                <a:sym typeface="Playfair Display"/>
              </a:rPr>
              <a:t>https://www.googleimagesearch.com/</a:t>
            </a:r>
            <a:endParaRPr/>
          </a:p>
        </p:txBody>
      </p:sp>
      <p:sp>
        <p:nvSpPr>
          <p:cNvPr id="119" name="Google Shape;119;p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nvSpPr>
        <p:spPr>
          <a:xfrm>
            <a:off x="336500" y="278275"/>
            <a:ext cx="4001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latin typeface="Lobster"/>
                <a:ea typeface="Lobster"/>
                <a:cs typeface="Lobster"/>
                <a:sym typeface="Lobster"/>
              </a:rPr>
              <a:t>Location of the Store</a:t>
            </a:r>
            <a:endParaRPr sz="2700">
              <a:latin typeface="Lobster"/>
              <a:ea typeface="Lobster"/>
              <a:cs typeface="Lobster"/>
              <a:sym typeface="Lobster"/>
            </a:endParaRPr>
          </a:p>
        </p:txBody>
      </p:sp>
      <p:sp>
        <p:nvSpPr>
          <p:cNvPr id="125" name="Google Shape;125;p19"/>
          <p:cNvSpPr txBox="1"/>
          <p:nvPr/>
        </p:nvSpPr>
        <p:spPr>
          <a:xfrm>
            <a:off x="336500" y="958900"/>
            <a:ext cx="80757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rPr>
              <a:t>The store is located at</a:t>
            </a:r>
            <a:r>
              <a:rPr b="1" lang="en">
                <a:solidFill>
                  <a:schemeClr val="dk2"/>
                </a:solidFill>
              </a:rPr>
              <a:t> 2309 Iowa Center Rd, Neverland IA 09989</a:t>
            </a:r>
            <a:r>
              <a:rPr lang="en">
                <a:solidFill>
                  <a:schemeClr val="dk2"/>
                </a:solidFill>
              </a:rPr>
              <a:t>. The location allows customers to purchase the necessary equipment for their trip as well as providing information about their excursions to customers in person.</a:t>
            </a:r>
            <a:endParaRPr sz="1700">
              <a:solidFill>
                <a:schemeClr val="dk2"/>
              </a:solidFill>
            </a:endParaRPr>
          </a:p>
        </p:txBody>
      </p:sp>
      <p:pic>
        <p:nvPicPr>
          <p:cNvPr id="126" name="Google Shape;126;p19"/>
          <p:cNvPicPr preferRelativeResize="0"/>
          <p:nvPr/>
        </p:nvPicPr>
        <p:blipFill>
          <a:blip r:embed="rId3">
            <a:alphaModFix/>
          </a:blip>
          <a:stretch>
            <a:fillRect/>
          </a:stretch>
        </p:blipFill>
        <p:spPr>
          <a:xfrm>
            <a:off x="2339575" y="2571750"/>
            <a:ext cx="4276725" cy="2095500"/>
          </a:xfrm>
          <a:prstGeom prst="rect">
            <a:avLst/>
          </a:prstGeom>
          <a:noFill/>
          <a:ln cap="flat" cmpd="sng" w="9525">
            <a:solidFill>
              <a:schemeClr val="dk2"/>
            </a:solidFill>
            <a:prstDash val="solid"/>
            <a:round/>
            <a:headEnd len="sm" w="sm" type="none"/>
            <a:tailEnd len="sm" w="sm" type="none"/>
          </a:ln>
        </p:spPr>
      </p:pic>
      <p:sp>
        <p:nvSpPr>
          <p:cNvPr id="127" name="Google Shape;127;p19"/>
          <p:cNvSpPr txBox="1"/>
          <p:nvPr/>
        </p:nvSpPr>
        <p:spPr>
          <a:xfrm>
            <a:off x="3072000" y="4739925"/>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chemeClr val="dk2"/>
                </a:solidFill>
                <a:latin typeface="Playfair Display"/>
                <a:ea typeface="Playfair Display"/>
                <a:cs typeface="Playfair Display"/>
                <a:sym typeface="Playfair Display"/>
              </a:rPr>
              <a:t>Photos taken from https://www.istockphoto.com/search/store</a:t>
            </a:r>
            <a:endParaRPr/>
          </a:p>
        </p:txBody>
      </p:sp>
      <p:sp>
        <p:nvSpPr>
          <p:cNvPr id="128" name="Google Shape;128;p1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nvSpPr>
        <p:spPr>
          <a:xfrm>
            <a:off x="259025" y="241500"/>
            <a:ext cx="31365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solidFill>
                  <a:schemeClr val="dk2"/>
                </a:solidFill>
                <a:latin typeface="Lobster"/>
                <a:ea typeface="Lobster"/>
                <a:cs typeface="Lobster"/>
                <a:sym typeface="Lobster"/>
              </a:rPr>
              <a:t>Adventure to Far Off Places</a:t>
            </a:r>
            <a:endParaRPr sz="2100">
              <a:latin typeface="Lobster"/>
              <a:ea typeface="Lobster"/>
              <a:cs typeface="Lobster"/>
              <a:sym typeface="Lobster"/>
            </a:endParaRPr>
          </a:p>
        </p:txBody>
      </p:sp>
      <p:sp>
        <p:nvSpPr>
          <p:cNvPr id="134" name="Google Shape;134;p20"/>
          <p:cNvSpPr txBox="1"/>
          <p:nvPr/>
        </p:nvSpPr>
        <p:spPr>
          <a:xfrm>
            <a:off x="642300" y="3326375"/>
            <a:ext cx="78594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highlight>
                  <a:srgbClr val="FFFFFF"/>
                </a:highlight>
              </a:rPr>
              <a:t>The idea of creating the “Outland Adventure” project was to find great destinations for curious travelers who are eager to discover new realms. These destinations are the world's best places to travel to; according to the experts. The locations where they have conducted treks are Africa, Asia, Northern Europe, Southern Europe, </a:t>
            </a:r>
            <a:r>
              <a:rPr lang="en">
                <a:solidFill>
                  <a:schemeClr val="dk2"/>
                </a:solidFill>
                <a:highlight>
                  <a:srgbClr val="FFFFFF"/>
                </a:highlight>
              </a:rPr>
              <a:t>North</a:t>
            </a:r>
            <a:r>
              <a:rPr lang="en">
                <a:solidFill>
                  <a:schemeClr val="dk2"/>
                </a:solidFill>
                <a:highlight>
                  <a:srgbClr val="FFFFFF"/>
                </a:highlight>
              </a:rPr>
              <a:t> America. The founders of Outland Adventure were planning to arrange guided trips to the world's most wondrous places to create the best travel experience for their customers.</a:t>
            </a:r>
            <a:endParaRPr>
              <a:solidFill>
                <a:schemeClr val="dk2"/>
              </a:solidFill>
              <a:highlight>
                <a:srgbClr val="00FFFF"/>
              </a:highlight>
            </a:endParaRPr>
          </a:p>
        </p:txBody>
      </p:sp>
      <p:pic>
        <p:nvPicPr>
          <p:cNvPr id="135" name="Google Shape;135;p20"/>
          <p:cNvPicPr preferRelativeResize="0"/>
          <p:nvPr/>
        </p:nvPicPr>
        <p:blipFill>
          <a:blip r:embed="rId3">
            <a:alphaModFix/>
          </a:blip>
          <a:stretch>
            <a:fillRect/>
          </a:stretch>
        </p:blipFill>
        <p:spPr>
          <a:xfrm>
            <a:off x="468675" y="1033275"/>
            <a:ext cx="2810899" cy="1838926"/>
          </a:xfrm>
          <a:prstGeom prst="rect">
            <a:avLst/>
          </a:prstGeom>
          <a:noFill/>
          <a:ln cap="flat" cmpd="sng" w="9525">
            <a:solidFill>
              <a:schemeClr val="dk2"/>
            </a:solidFill>
            <a:prstDash val="solid"/>
            <a:round/>
            <a:headEnd len="sm" w="sm" type="none"/>
            <a:tailEnd len="sm" w="sm" type="none"/>
          </a:ln>
        </p:spPr>
      </p:pic>
      <p:sp>
        <p:nvSpPr>
          <p:cNvPr id="136" name="Google Shape;136;p20"/>
          <p:cNvSpPr txBox="1"/>
          <p:nvPr/>
        </p:nvSpPr>
        <p:spPr>
          <a:xfrm>
            <a:off x="468675" y="2872200"/>
            <a:ext cx="3593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chemeClr val="dk2"/>
                </a:solidFill>
                <a:latin typeface="Playfair Display"/>
                <a:ea typeface="Playfair Display"/>
                <a:cs typeface="Playfair Display"/>
                <a:sym typeface="Playfair Display"/>
              </a:rPr>
              <a:t>Photos taken by Larissa Passamani in Washington state  and Brazil</a:t>
            </a:r>
            <a:endParaRPr sz="1300"/>
          </a:p>
        </p:txBody>
      </p:sp>
      <p:pic>
        <p:nvPicPr>
          <p:cNvPr id="137" name="Google Shape;137;p20"/>
          <p:cNvPicPr preferRelativeResize="0"/>
          <p:nvPr/>
        </p:nvPicPr>
        <p:blipFill>
          <a:blip r:embed="rId4">
            <a:alphaModFix/>
          </a:blip>
          <a:stretch>
            <a:fillRect/>
          </a:stretch>
        </p:blipFill>
        <p:spPr>
          <a:xfrm>
            <a:off x="3428125" y="152400"/>
            <a:ext cx="2320350" cy="1470150"/>
          </a:xfrm>
          <a:prstGeom prst="rect">
            <a:avLst/>
          </a:prstGeom>
          <a:noFill/>
          <a:ln cap="flat" cmpd="sng" w="9525">
            <a:solidFill>
              <a:schemeClr val="dk2"/>
            </a:solidFill>
            <a:prstDash val="solid"/>
            <a:round/>
            <a:headEnd len="sm" w="sm" type="none"/>
            <a:tailEnd len="sm" w="sm" type="none"/>
          </a:ln>
        </p:spPr>
      </p:pic>
      <p:pic>
        <p:nvPicPr>
          <p:cNvPr id="138" name="Google Shape;138;p20"/>
          <p:cNvPicPr preferRelativeResize="0"/>
          <p:nvPr/>
        </p:nvPicPr>
        <p:blipFill>
          <a:blip r:embed="rId5">
            <a:alphaModFix/>
          </a:blip>
          <a:stretch>
            <a:fillRect/>
          </a:stretch>
        </p:blipFill>
        <p:spPr>
          <a:xfrm>
            <a:off x="5972850" y="152400"/>
            <a:ext cx="2686050" cy="3024500"/>
          </a:xfrm>
          <a:prstGeom prst="rect">
            <a:avLst/>
          </a:prstGeom>
          <a:noFill/>
          <a:ln cap="flat" cmpd="sng" w="9525">
            <a:solidFill>
              <a:schemeClr val="dk2"/>
            </a:solidFill>
            <a:prstDash val="solid"/>
            <a:round/>
            <a:headEnd len="sm" w="sm" type="none"/>
            <a:tailEnd len="sm" w="sm" type="none"/>
          </a:ln>
        </p:spPr>
      </p:pic>
      <p:pic>
        <p:nvPicPr>
          <p:cNvPr id="139" name="Google Shape;139;p20"/>
          <p:cNvPicPr preferRelativeResize="0"/>
          <p:nvPr/>
        </p:nvPicPr>
        <p:blipFill>
          <a:blip r:embed="rId6">
            <a:alphaModFix/>
          </a:blip>
          <a:stretch>
            <a:fillRect/>
          </a:stretch>
        </p:blipFill>
        <p:spPr>
          <a:xfrm>
            <a:off x="3395525" y="1706750"/>
            <a:ext cx="2352950" cy="1470150"/>
          </a:xfrm>
          <a:prstGeom prst="rect">
            <a:avLst/>
          </a:prstGeom>
          <a:noFill/>
          <a:ln cap="flat" cmpd="sng" w="9525">
            <a:solidFill>
              <a:schemeClr val="dk2"/>
            </a:solidFill>
            <a:prstDash val="solid"/>
            <a:round/>
            <a:headEnd len="sm" w="sm" type="none"/>
            <a:tailEnd len="sm" w="sm" type="none"/>
          </a:ln>
        </p:spPr>
      </p:pic>
      <p:sp>
        <p:nvSpPr>
          <p:cNvPr id="140" name="Google Shape;140;p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nvSpPr>
        <p:spPr>
          <a:xfrm>
            <a:off x="480700" y="480700"/>
            <a:ext cx="69222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n" sz="2400">
                <a:solidFill>
                  <a:schemeClr val="dk2"/>
                </a:solidFill>
                <a:latin typeface="Lobster"/>
                <a:ea typeface="Lobster"/>
                <a:cs typeface="Lobster"/>
                <a:sym typeface="Lobster"/>
              </a:rPr>
              <a:t>The “Right Adventures”</a:t>
            </a:r>
            <a:endParaRPr sz="2400">
              <a:latin typeface="Lobster"/>
              <a:ea typeface="Lobster"/>
              <a:cs typeface="Lobster"/>
              <a:sym typeface="Lobster"/>
            </a:endParaRPr>
          </a:p>
        </p:txBody>
      </p:sp>
      <p:sp>
        <p:nvSpPr>
          <p:cNvPr id="146" name="Google Shape;146;p21"/>
          <p:cNvSpPr txBox="1"/>
          <p:nvPr/>
        </p:nvSpPr>
        <p:spPr>
          <a:xfrm>
            <a:off x="480700" y="1034800"/>
            <a:ext cx="3413700" cy="362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rPr>
              <a:t>Outland Adventures was designed to offer great destination guided tours. The company has taken the time and efforts to get to know the places before adding them to their destination guides in order to provide unique experiences that cannot be found with any other guided organization. They have spent many months crafting excursions to different regions of the world. These regions have been purposely picked to be different from one another in order to provide a unique experience that cannot be repeated in another trip.</a:t>
            </a:r>
            <a:endParaRPr>
              <a:solidFill>
                <a:schemeClr val="dk2"/>
              </a:solidFill>
            </a:endParaRPr>
          </a:p>
        </p:txBody>
      </p:sp>
      <p:pic>
        <p:nvPicPr>
          <p:cNvPr id="147" name="Google Shape;147;p21"/>
          <p:cNvPicPr preferRelativeResize="0"/>
          <p:nvPr/>
        </p:nvPicPr>
        <p:blipFill>
          <a:blip r:embed="rId3">
            <a:alphaModFix/>
          </a:blip>
          <a:stretch>
            <a:fillRect/>
          </a:stretch>
        </p:blipFill>
        <p:spPr>
          <a:xfrm>
            <a:off x="4812350" y="2458825"/>
            <a:ext cx="3464150" cy="2376875"/>
          </a:xfrm>
          <a:prstGeom prst="rect">
            <a:avLst/>
          </a:prstGeom>
          <a:noFill/>
          <a:ln cap="flat" cmpd="sng" w="9525">
            <a:solidFill>
              <a:schemeClr val="dk2"/>
            </a:solidFill>
            <a:prstDash val="solid"/>
            <a:round/>
            <a:headEnd len="sm" w="sm" type="none"/>
            <a:tailEnd len="sm" w="sm" type="none"/>
          </a:ln>
        </p:spPr>
      </p:pic>
      <p:pic>
        <p:nvPicPr>
          <p:cNvPr id="148" name="Google Shape;148;p21"/>
          <p:cNvPicPr preferRelativeResize="0"/>
          <p:nvPr/>
        </p:nvPicPr>
        <p:blipFill>
          <a:blip r:embed="rId4">
            <a:alphaModFix/>
          </a:blip>
          <a:stretch>
            <a:fillRect/>
          </a:stretch>
        </p:blipFill>
        <p:spPr>
          <a:xfrm>
            <a:off x="4837575" y="156225"/>
            <a:ext cx="3413699" cy="2111315"/>
          </a:xfrm>
          <a:prstGeom prst="rect">
            <a:avLst/>
          </a:prstGeom>
          <a:noFill/>
          <a:ln cap="flat" cmpd="sng" w="9525">
            <a:solidFill>
              <a:schemeClr val="dk2"/>
            </a:solidFill>
            <a:prstDash val="solid"/>
            <a:round/>
            <a:headEnd len="sm" w="sm" type="none"/>
            <a:tailEnd len="sm" w="sm" type="none"/>
          </a:ln>
        </p:spPr>
      </p:pic>
      <p:sp>
        <p:nvSpPr>
          <p:cNvPr id="149" name="Google Shape;149;p21"/>
          <p:cNvSpPr txBox="1"/>
          <p:nvPr/>
        </p:nvSpPr>
        <p:spPr>
          <a:xfrm>
            <a:off x="4812350" y="4835700"/>
            <a:ext cx="36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dk2"/>
                </a:solidFill>
                <a:latin typeface="Playfair Display"/>
                <a:ea typeface="Playfair Display"/>
                <a:cs typeface="Playfair Display"/>
                <a:sym typeface="Playfair Display"/>
              </a:rPr>
              <a:t>Photos taken by Larissa Passamani in Washington state  and Yosemite</a:t>
            </a:r>
            <a:endParaRPr i="1" sz="800">
              <a:solidFill>
                <a:schemeClr val="dk2"/>
              </a:solidFill>
              <a:latin typeface="Playfair Display"/>
              <a:ea typeface="Playfair Display"/>
              <a:cs typeface="Playfair Display"/>
              <a:sym typeface="Playfair Display"/>
            </a:endParaRPr>
          </a:p>
        </p:txBody>
      </p:sp>
      <p:sp>
        <p:nvSpPr>
          <p:cNvPr id="150" name="Google Shape;150;p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